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1" r:id="rId3"/>
    <p:sldId id="263" r:id="rId4"/>
    <p:sldId id="262" r:id="rId5"/>
    <p:sldId id="260" r:id="rId6"/>
    <p:sldId id="256" r:id="rId7"/>
    <p:sldId id="258" r:id="rId8"/>
    <p:sldId id="259" r:id="rId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4660"/>
  </p:normalViewPr>
  <p:slideViewPr>
    <p:cSldViewPr snapToGrid="0">
      <p:cViewPr varScale="1">
        <p:scale>
          <a:sx n="72" d="100"/>
          <a:sy n="72" d="100"/>
        </p:scale>
        <p:origin x="1018"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E6AE9-1E10-B099-E818-5B9856B4D0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NL"/>
          </a:p>
        </p:txBody>
      </p:sp>
      <p:sp>
        <p:nvSpPr>
          <p:cNvPr id="3" name="Subtitle 2">
            <a:extLst>
              <a:ext uri="{FF2B5EF4-FFF2-40B4-BE49-F238E27FC236}">
                <a16:creationId xmlns:a16="http://schemas.microsoft.com/office/drawing/2014/main" id="{B0DC4865-0B05-84DE-DE8E-F87D60E7F1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916333C9-5548-C9A8-ED9C-82B9C63140D6}"/>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5" name="Footer Placeholder 4">
            <a:extLst>
              <a:ext uri="{FF2B5EF4-FFF2-40B4-BE49-F238E27FC236}">
                <a16:creationId xmlns:a16="http://schemas.microsoft.com/office/drawing/2014/main" id="{E83BEB3E-DC88-1097-4FA7-7C482C199B5B}"/>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59D4D75C-9EED-5520-D663-34EA21F7825E}"/>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3792897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555A8-74A0-E153-C0DA-3353284F8915}"/>
              </a:ext>
            </a:extLst>
          </p:cNvPr>
          <p:cNvSpPr>
            <a:spLocks noGrp="1"/>
          </p:cNvSpPr>
          <p:nvPr>
            <p:ph type="title"/>
          </p:nvPr>
        </p:nvSpPr>
        <p:spPr/>
        <p:txBody>
          <a:bodyPr/>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5C86E88D-5118-88C9-CB72-2E1F8C9A91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205BF1C8-E7AD-3738-A22E-689627E522AE}"/>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5" name="Footer Placeholder 4">
            <a:extLst>
              <a:ext uri="{FF2B5EF4-FFF2-40B4-BE49-F238E27FC236}">
                <a16:creationId xmlns:a16="http://schemas.microsoft.com/office/drawing/2014/main" id="{A501EA17-48B6-90A7-42D1-F54933E24B69}"/>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9139CF29-C0C9-7435-27CD-B50A042C6428}"/>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3048471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A6E7E5-B09B-F8AC-3B75-6642A1A37F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3C9147DB-05DB-60BF-9732-E09651A6B0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F41D9760-02E9-5E18-218A-5C03D8129716}"/>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5" name="Footer Placeholder 4">
            <a:extLst>
              <a:ext uri="{FF2B5EF4-FFF2-40B4-BE49-F238E27FC236}">
                <a16:creationId xmlns:a16="http://schemas.microsoft.com/office/drawing/2014/main" id="{227E5F34-653C-9C81-485E-ACFF6C73331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9969176C-CC6A-9BB7-C428-007CA9FF9B20}"/>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2364682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071D3-9247-C55F-111E-7F98EBE6F0C9}"/>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08BCBCFF-28A0-5036-01D0-268D531660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CB7CCB81-80F8-4154-6854-97DB56922CB7}"/>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5" name="Footer Placeholder 4">
            <a:extLst>
              <a:ext uri="{FF2B5EF4-FFF2-40B4-BE49-F238E27FC236}">
                <a16:creationId xmlns:a16="http://schemas.microsoft.com/office/drawing/2014/main" id="{3A013C7E-5FC0-DBE9-8E92-9278FD906B9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B5FACFA2-A080-58E1-2B59-1BB6E21E8B7F}"/>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4045810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30956-F555-D607-8223-B830FB5BDF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NL"/>
          </a:p>
        </p:txBody>
      </p:sp>
      <p:sp>
        <p:nvSpPr>
          <p:cNvPr id="3" name="Text Placeholder 2">
            <a:extLst>
              <a:ext uri="{FF2B5EF4-FFF2-40B4-BE49-F238E27FC236}">
                <a16:creationId xmlns:a16="http://schemas.microsoft.com/office/drawing/2014/main" id="{75FC5005-1675-1561-618E-9850291C9C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0335A0-DADC-0A89-5DB5-BDBE4F78F84A}"/>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5" name="Footer Placeholder 4">
            <a:extLst>
              <a:ext uri="{FF2B5EF4-FFF2-40B4-BE49-F238E27FC236}">
                <a16:creationId xmlns:a16="http://schemas.microsoft.com/office/drawing/2014/main" id="{5C9F6DCF-7E83-FB4A-5DC7-19E073DF37D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FA4A6E35-B94A-55D9-0F33-96C98532DD60}"/>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2510363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4EE3A-647F-4356-9AEC-D6CEEA72988B}"/>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A0277F1D-F38F-703F-22AD-C81CC732DD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A666D524-C2ED-8818-3F2B-571923EE80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0B9039D5-E9F5-B399-FF0F-8D7588A4018A}"/>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6" name="Footer Placeholder 5">
            <a:extLst>
              <a:ext uri="{FF2B5EF4-FFF2-40B4-BE49-F238E27FC236}">
                <a16:creationId xmlns:a16="http://schemas.microsoft.com/office/drawing/2014/main" id="{68E82991-E655-7FF3-EBEE-03750D495D12}"/>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D1DE436B-77F4-0220-FC12-35F2B19592FA}"/>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3924438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BCEBE-FAD6-46A8-12E6-710FDF660CC3}"/>
              </a:ext>
            </a:extLst>
          </p:cNvPr>
          <p:cNvSpPr>
            <a:spLocks noGrp="1"/>
          </p:cNvSpPr>
          <p:nvPr>
            <p:ph type="title"/>
          </p:nvPr>
        </p:nvSpPr>
        <p:spPr>
          <a:xfrm>
            <a:off x="839788" y="365125"/>
            <a:ext cx="10515600" cy="1325563"/>
          </a:xfrm>
        </p:spPr>
        <p:txBody>
          <a:bodyPr/>
          <a:lstStyle/>
          <a:p>
            <a:r>
              <a:rPr lang="en-US"/>
              <a:t>Click to edit Master title style</a:t>
            </a:r>
            <a:endParaRPr lang="nl-NL"/>
          </a:p>
        </p:txBody>
      </p:sp>
      <p:sp>
        <p:nvSpPr>
          <p:cNvPr id="3" name="Text Placeholder 2">
            <a:extLst>
              <a:ext uri="{FF2B5EF4-FFF2-40B4-BE49-F238E27FC236}">
                <a16:creationId xmlns:a16="http://schemas.microsoft.com/office/drawing/2014/main" id="{F1B495E6-24F0-04BF-5077-2682AC174E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AE23B6-C2B6-5328-DF8A-A7A3BBD833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a:extLst>
              <a:ext uri="{FF2B5EF4-FFF2-40B4-BE49-F238E27FC236}">
                <a16:creationId xmlns:a16="http://schemas.microsoft.com/office/drawing/2014/main" id="{915A175F-511F-0FE3-3718-CC959428A3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E5AB88-82A5-604B-7387-64856E3C15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a:extLst>
              <a:ext uri="{FF2B5EF4-FFF2-40B4-BE49-F238E27FC236}">
                <a16:creationId xmlns:a16="http://schemas.microsoft.com/office/drawing/2014/main" id="{E24EE28B-C922-D71E-1488-D4D7D93D0F70}"/>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8" name="Footer Placeholder 7">
            <a:extLst>
              <a:ext uri="{FF2B5EF4-FFF2-40B4-BE49-F238E27FC236}">
                <a16:creationId xmlns:a16="http://schemas.microsoft.com/office/drawing/2014/main" id="{D670A927-8A58-526B-2DB0-EBCDD59D9C24}"/>
              </a:ext>
            </a:extLst>
          </p:cNvPr>
          <p:cNvSpPr>
            <a:spLocks noGrp="1"/>
          </p:cNvSpPr>
          <p:nvPr>
            <p:ph type="ftr" sz="quarter" idx="11"/>
          </p:nvPr>
        </p:nvSpPr>
        <p:spPr/>
        <p:txBody>
          <a:bodyPr/>
          <a:lstStyle/>
          <a:p>
            <a:endParaRPr lang="nl-NL"/>
          </a:p>
        </p:txBody>
      </p:sp>
      <p:sp>
        <p:nvSpPr>
          <p:cNvPr id="9" name="Slide Number Placeholder 8">
            <a:extLst>
              <a:ext uri="{FF2B5EF4-FFF2-40B4-BE49-F238E27FC236}">
                <a16:creationId xmlns:a16="http://schemas.microsoft.com/office/drawing/2014/main" id="{75B1D2BC-9D2D-E692-B2E5-50B6DE274234}"/>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1117179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89F95-A013-37CE-54C5-D0A4434974C5}"/>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D8EC81D2-FEFE-0B75-1F0D-20DC288ACCCF}"/>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4" name="Footer Placeholder 3">
            <a:extLst>
              <a:ext uri="{FF2B5EF4-FFF2-40B4-BE49-F238E27FC236}">
                <a16:creationId xmlns:a16="http://schemas.microsoft.com/office/drawing/2014/main" id="{2E7246EA-25FE-8460-561F-B60D8F846121}"/>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6B7865C4-7067-BC0B-4782-DD0E813B849D}"/>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2076387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C1E5C7-504D-43D8-D255-1C38E3EEA302}"/>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3" name="Footer Placeholder 2">
            <a:extLst>
              <a:ext uri="{FF2B5EF4-FFF2-40B4-BE49-F238E27FC236}">
                <a16:creationId xmlns:a16="http://schemas.microsoft.com/office/drawing/2014/main" id="{36453926-308B-2939-5B94-A37CF7B5C8C0}"/>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FFADE8C6-1A7A-D0AB-0176-C9931A89C8FB}"/>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1456854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FD603-614A-69F7-76E9-08DBBD2196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Content Placeholder 2">
            <a:extLst>
              <a:ext uri="{FF2B5EF4-FFF2-40B4-BE49-F238E27FC236}">
                <a16:creationId xmlns:a16="http://schemas.microsoft.com/office/drawing/2014/main" id="{4DF36559-74B5-125C-0AD3-CB43343333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a:extLst>
              <a:ext uri="{FF2B5EF4-FFF2-40B4-BE49-F238E27FC236}">
                <a16:creationId xmlns:a16="http://schemas.microsoft.com/office/drawing/2014/main" id="{D6EA2FC3-CC9C-45A1-AAD9-44AB7AA86D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FF83DC-D0CE-0CC5-9F85-5679D64BE446}"/>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6" name="Footer Placeholder 5">
            <a:extLst>
              <a:ext uri="{FF2B5EF4-FFF2-40B4-BE49-F238E27FC236}">
                <a16:creationId xmlns:a16="http://schemas.microsoft.com/office/drawing/2014/main" id="{D151E2EC-D0D8-25AF-DE5B-20E2C065C2BD}"/>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F7C9FC0E-D744-B782-F24B-6EA9B4BBD05E}"/>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639853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68FB0-613D-A059-92C9-1EA878DFA2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Picture Placeholder 2">
            <a:extLst>
              <a:ext uri="{FF2B5EF4-FFF2-40B4-BE49-F238E27FC236}">
                <a16:creationId xmlns:a16="http://schemas.microsoft.com/office/drawing/2014/main" id="{EE1CF0B2-75C4-FE49-0276-8FE0A0450A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a:extLst>
              <a:ext uri="{FF2B5EF4-FFF2-40B4-BE49-F238E27FC236}">
                <a16:creationId xmlns:a16="http://schemas.microsoft.com/office/drawing/2014/main" id="{0A14D9CB-0ED9-A757-15B1-0515B2938F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05C58A-1B7C-8E96-457F-BF553A199815}"/>
              </a:ext>
            </a:extLst>
          </p:cNvPr>
          <p:cNvSpPr>
            <a:spLocks noGrp="1"/>
          </p:cNvSpPr>
          <p:nvPr>
            <p:ph type="dt" sz="half" idx="10"/>
          </p:nvPr>
        </p:nvSpPr>
        <p:spPr/>
        <p:txBody>
          <a:bodyPr/>
          <a:lstStyle/>
          <a:p>
            <a:fld id="{FBAB2CF5-DF23-421E-8803-EC4CD9B66DFD}" type="datetimeFigureOut">
              <a:rPr lang="nl-NL" smtClean="0"/>
              <a:t>21-1-2025</a:t>
            </a:fld>
            <a:endParaRPr lang="nl-NL"/>
          </a:p>
        </p:txBody>
      </p:sp>
      <p:sp>
        <p:nvSpPr>
          <p:cNvPr id="6" name="Footer Placeholder 5">
            <a:extLst>
              <a:ext uri="{FF2B5EF4-FFF2-40B4-BE49-F238E27FC236}">
                <a16:creationId xmlns:a16="http://schemas.microsoft.com/office/drawing/2014/main" id="{30F69E63-2091-6978-85D8-F009577B417C}"/>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DB47DF66-8960-3D0C-0ADA-5E62EA02DC3B}"/>
              </a:ext>
            </a:extLst>
          </p:cNvPr>
          <p:cNvSpPr>
            <a:spLocks noGrp="1"/>
          </p:cNvSpPr>
          <p:nvPr>
            <p:ph type="sldNum" sz="quarter" idx="12"/>
          </p:nvPr>
        </p:nvSpPr>
        <p:spPr/>
        <p:txBody>
          <a:bodyPr/>
          <a:lstStyle/>
          <a:p>
            <a:fld id="{71F2E2CA-9CDB-4838-8BF9-8E1E68C5C428}" type="slidenum">
              <a:rPr lang="nl-NL" smtClean="0"/>
              <a:t>‹#›</a:t>
            </a:fld>
            <a:endParaRPr lang="nl-NL"/>
          </a:p>
        </p:txBody>
      </p:sp>
    </p:spTree>
    <p:extLst>
      <p:ext uri="{BB962C8B-B14F-4D97-AF65-F5344CB8AC3E}">
        <p14:creationId xmlns:p14="http://schemas.microsoft.com/office/powerpoint/2010/main" val="1259017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107231-F419-E931-063C-AD26310380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ED493BB3-6B0B-DE32-2280-0B3733889C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F2EFE49-033D-51CA-A9DE-D892FAE9B4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AB2CF5-DF23-421E-8803-EC4CD9B66DFD}" type="datetimeFigureOut">
              <a:rPr lang="nl-NL" smtClean="0"/>
              <a:t>21-1-2025</a:t>
            </a:fld>
            <a:endParaRPr lang="nl-NL"/>
          </a:p>
        </p:txBody>
      </p:sp>
      <p:sp>
        <p:nvSpPr>
          <p:cNvPr id="5" name="Footer Placeholder 4">
            <a:extLst>
              <a:ext uri="{FF2B5EF4-FFF2-40B4-BE49-F238E27FC236}">
                <a16:creationId xmlns:a16="http://schemas.microsoft.com/office/drawing/2014/main" id="{DE49A693-A139-68F7-4B6D-D4A2B631CD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Slide Number Placeholder 5">
            <a:extLst>
              <a:ext uri="{FF2B5EF4-FFF2-40B4-BE49-F238E27FC236}">
                <a16:creationId xmlns:a16="http://schemas.microsoft.com/office/drawing/2014/main" id="{F3A32AE0-FBB5-F624-7E65-FC81F491DC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F2E2CA-9CDB-4838-8BF9-8E1E68C5C428}" type="slidenum">
              <a:rPr lang="nl-NL" smtClean="0"/>
              <a:t>‹#›</a:t>
            </a:fld>
            <a:endParaRPr lang="nl-NL"/>
          </a:p>
        </p:txBody>
      </p:sp>
    </p:spTree>
    <p:extLst>
      <p:ext uri="{BB962C8B-B14F-4D97-AF65-F5344CB8AC3E}">
        <p14:creationId xmlns:p14="http://schemas.microsoft.com/office/powerpoint/2010/main" val="1402014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4DA4A-7C82-F876-D182-6EC57536C7EA}"/>
              </a:ext>
            </a:extLst>
          </p:cNvPr>
          <p:cNvSpPr>
            <a:spLocks noGrp="1"/>
          </p:cNvSpPr>
          <p:nvPr>
            <p:ph type="title"/>
          </p:nvPr>
        </p:nvSpPr>
        <p:spPr>
          <a:xfrm>
            <a:off x="838200" y="365125"/>
            <a:ext cx="10515600" cy="880351"/>
          </a:xfrm>
        </p:spPr>
        <p:txBody>
          <a:bodyPr>
            <a:normAutofit/>
          </a:bodyPr>
          <a:lstStyle/>
          <a:p>
            <a:r>
              <a:rPr lang="en-US" sz="2800" dirty="0" err="1"/>
              <a:t>Juridisch</a:t>
            </a:r>
            <a:r>
              <a:rPr lang="en-US" sz="2800" dirty="0"/>
              <a:t> </a:t>
            </a:r>
            <a:r>
              <a:rPr lang="en-US" sz="2800" dirty="0" err="1"/>
              <a:t>kader</a:t>
            </a:r>
            <a:endParaRPr lang="nl-NL" sz="2800" dirty="0"/>
          </a:p>
        </p:txBody>
      </p:sp>
      <p:sp>
        <p:nvSpPr>
          <p:cNvPr id="3" name="Content Placeholder 2">
            <a:extLst>
              <a:ext uri="{FF2B5EF4-FFF2-40B4-BE49-F238E27FC236}">
                <a16:creationId xmlns:a16="http://schemas.microsoft.com/office/drawing/2014/main" id="{10BA87D8-55CD-88D3-BEB6-0C56825E3092}"/>
              </a:ext>
            </a:extLst>
          </p:cNvPr>
          <p:cNvSpPr>
            <a:spLocks noGrp="1"/>
          </p:cNvSpPr>
          <p:nvPr>
            <p:ph idx="1"/>
          </p:nvPr>
        </p:nvSpPr>
        <p:spPr>
          <a:xfrm>
            <a:off x="838200" y="1064172"/>
            <a:ext cx="10859814" cy="5517931"/>
          </a:xfrm>
        </p:spPr>
        <p:txBody>
          <a:bodyPr>
            <a:noAutofit/>
          </a:bodyPr>
          <a:lstStyle/>
          <a:p>
            <a:pPr marL="0" indent="0">
              <a:buNone/>
            </a:pPr>
            <a:r>
              <a:rPr lang="nl-NL" sz="1200" b="1" dirty="0">
                <a:latin typeface="Arial" panose="020B0604020202020204" pitchFamily="34" charset="0"/>
                <a:cs typeface="Arial" panose="020B0604020202020204" pitchFamily="34" charset="0"/>
              </a:rPr>
              <a:t>Artikel 10a AWR [Mededelingsplicht]</a:t>
            </a:r>
          </a:p>
          <a:p>
            <a:pPr marL="0" indent="0">
              <a:buNone/>
            </a:pPr>
            <a:r>
              <a:rPr lang="nl-NL" sz="1200" b="1" dirty="0">
                <a:latin typeface="Arial" panose="020B0604020202020204" pitchFamily="34" charset="0"/>
                <a:cs typeface="Arial" panose="020B0604020202020204" pitchFamily="34" charset="0"/>
              </a:rPr>
              <a:t>1. </a:t>
            </a:r>
            <a:r>
              <a:rPr lang="nl-NL" sz="1200" dirty="0">
                <a:latin typeface="Arial" panose="020B0604020202020204" pitchFamily="34" charset="0"/>
                <a:cs typeface="Arial" panose="020B0604020202020204" pitchFamily="34" charset="0"/>
              </a:rPr>
              <a:t>In bij algemene maatregel van bestuur aan te wijzen gevallen kunnen belastingplichtigen of inhoudingsplichtigen worden gehouden de inspecteur eigener beweging mededeling te doen van </a:t>
            </a:r>
            <a:r>
              <a:rPr lang="nl-NL" sz="1200" u="sng" dirty="0">
                <a:latin typeface="Arial" panose="020B0604020202020204" pitchFamily="34" charset="0"/>
                <a:cs typeface="Arial" panose="020B0604020202020204" pitchFamily="34" charset="0"/>
              </a:rPr>
              <a:t>onjuistheden of onvolledigheden </a:t>
            </a:r>
            <a:r>
              <a:rPr lang="nl-NL" sz="1200" dirty="0">
                <a:latin typeface="Arial" panose="020B0604020202020204" pitchFamily="34" charset="0"/>
                <a:cs typeface="Arial" panose="020B0604020202020204" pitchFamily="34" charset="0"/>
              </a:rPr>
              <a:t>in voor de belastingheffing van belang zijnde gegevens en inlichtingen </a:t>
            </a:r>
            <a:r>
              <a:rPr lang="nl-NL" sz="1200" u="sng" dirty="0">
                <a:latin typeface="Arial" panose="020B0604020202020204" pitchFamily="34" charset="0"/>
                <a:cs typeface="Arial" panose="020B0604020202020204" pitchFamily="34" charset="0"/>
              </a:rPr>
              <a:t>die hun bekend zijn of zijn geworden</a:t>
            </a:r>
            <a:r>
              <a:rPr lang="nl-NL" sz="1200" dirty="0">
                <a:latin typeface="Arial" panose="020B0604020202020204" pitchFamily="34" charset="0"/>
                <a:cs typeface="Arial" panose="020B0604020202020204" pitchFamily="34" charset="0"/>
              </a:rPr>
              <a:t>.</a:t>
            </a:r>
          </a:p>
          <a:p>
            <a:pPr marL="0" indent="0">
              <a:buNone/>
            </a:pPr>
            <a:r>
              <a:rPr lang="nl-NL" sz="1200" b="1" dirty="0">
                <a:latin typeface="Arial" panose="020B0604020202020204" pitchFamily="34" charset="0"/>
                <a:cs typeface="Arial" panose="020B0604020202020204" pitchFamily="34" charset="0"/>
              </a:rPr>
              <a:t>2.</a:t>
            </a:r>
            <a:r>
              <a:rPr lang="nl-NL" sz="1200" dirty="0">
                <a:latin typeface="Arial" panose="020B0604020202020204" pitchFamily="34" charset="0"/>
                <a:cs typeface="Arial" panose="020B0604020202020204" pitchFamily="34" charset="0"/>
              </a:rPr>
              <a:t> Bij algemene maatregel van bestuur kunnen regels worden gesteld met betrekking tot het uiterste tijdstip en de wijze waarop mededeling als bedoeld in het eerste lid gedaan moet worden.</a:t>
            </a:r>
          </a:p>
          <a:p>
            <a:pPr marL="0" indent="0">
              <a:buNone/>
            </a:pPr>
            <a:r>
              <a:rPr lang="nl-NL" sz="1200" b="1" dirty="0">
                <a:latin typeface="Arial" panose="020B0604020202020204" pitchFamily="34" charset="0"/>
                <a:cs typeface="Arial" panose="020B0604020202020204" pitchFamily="34" charset="0"/>
              </a:rPr>
              <a:t>3.</a:t>
            </a:r>
            <a:r>
              <a:rPr lang="nl-NL" sz="1200" dirty="0">
                <a:latin typeface="Arial" panose="020B0604020202020204" pitchFamily="34" charset="0"/>
                <a:cs typeface="Arial" panose="020B0604020202020204" pitchFamily="34" charset="0"/>
              </a:rPr>
              <a:t> Bij algemene maatregel van bestuur kan het niet nakomen van de in het eerste en tweede lid bedoelde verplichting worden aangemerkt als een </a:t>
            </a:r>
            <a:r>
              <a:rPr lang="nl-NL" sz="1200" b="1" u="sng" dirty="0">
                <a:latin typeface="Arial" panose="020B0604020202020204" pitchFamily="34" charset="0"/>
                <a:cs typeface="Arial" panose="020B0604020202020204" pitchFamily="34" charset="0"/>
              </a:rPr>
              <a:t>overtreding</a:t>
            </a:r>
            <a:r>
              <a:rPr lang="nl-NL" sz="1200" dirty="0">
                <a:latin typeface="Arial" panose="020B0604020202020204" pitchFamily="34" charset="0"/>
                <a:cs typeface="Arial" panose="020B0604020202020204" pitchFamily="34" charset="0"/>
              </a:rPr>
              <a:t>. Indien het niet nakomen van die verplichting is te wijten aan opzet of grove schuld van de belastingplichtige of inhoudingsplichtige, vormt dit een </a:t>
            </a:r>
            <a:r>
              <a:rPr lang="nl-NL" sz="1200" b="1" u="sng" dirty="0">
                <a:latin typeface="Arial" panose="020B0604020202020204" pitchFamily="34" charset="0"/>
                <a:cs typeface="Arial" panose="020B0604020202020204" pitchFamily="34" charset="0"/>
              </a:rPr>
              <a:t>vergrijp</a:t>
            </a:r>
            <a:r>
              <a:rPr lang="nl-NL" sz="1200" dirty="0">
                <a:latin typeface="Arial" panose="020B0604020202020204" pitchFamily="34" charset="0"/>
                <a:cs typeface="Arial" panose="020B0604020202020204" pitchFamily="34" charset="0"/>
              </a:rPr>
              <a:t> ter zake waarvan de inspecteur hem een bestuurlijke boete kan opleggen van ten hoogste 100 percent van het bedrag aan belasting dat als gevolg van het niet nakomen van de in het eerste en tweede lid bedoelde verplichting niet is of zou zijn geheven.</a:t>
            </a:r>
          </a:p>
          <a:p>
            <a:pPr marL="0" indent="0">
              <a:buNone/>
            </a:pPr>
            <a:endParaRPr lang="nl-NL" sz="1200" b="1" dirty="0">
              <a:latin typeface="Arial" panose="020B0604020202020204" pitchFamily="34" charset="0"/>
              <a:cs typeface="Arial" panose="020B0604020202020204" pitchFamily="34" charset="0"/>
            </a:endParaRPr>
          </a:p>
          <a:p>
            <a:pPr marL="0" indent="0">
              <a:buNone/>
            </a:pPr>
            <a:r>
              <a:rPr lang="nl-NL" sz="1200" b="1" dirty="0">
                <a:latin typeface="Arial" panose="020B0604020202020204" pitchFamily="34" charset="0"/>
                <a:cs typeface="Arial" panose="020B0604020202020204" pitchFamily="34" charset="0"/>
              </a:rPr>
              <a:t>Artikel 15 Uitvoeringsbesluit omzetbelasting 1968</a:t>
            </a:r>
          </a:p>
          <a:p>
            <a:pPr marL="0" indent="0">
              <a:buNone/>
            </a:pPr>
            <a:r>
              <a:rPr lang="nl-NL" sz="1200" b="1" dirty="0">
                <a:latin typeface="Arial" panose="020B0604020202020204" pitchFamily="34" charset="0"/>
                <a:cs typeface="Arial" panose="020B0604020202020204" pitchFamily="34" charset="0"/>
              </a:rPr>
              <a:t>1. </a:t>
            </a:r>
            <a:r>
              <a:rPr lang="nl-NL" sz="1200" dirty="0">
                <a:latin typeface="Arial" panose="020B0604020202020204" pitchFamily="34" charset="0"/>
                <a:cs typeface="Arial" panose="020B0604020202020204" pitchFamily="34" charset="0"/>
              </a:rPr>
              <a:t>Zodra de belastingplichtige constateert dat hij een aangifte over een tijdvak in de afgelopen vijf kalenderjaren onjuist of onvolledig heeft gedaan waardoor te veel of te weinig belasting is betaald, is hij gehouden alsnog bij wijze van suppletie de juiste en volledige inlichtingen, gegevens of aanwijzingen te verstrekken.</a:t>
            </a:r>
          </a:p>
          <a:p>
            <a:pPr marL="0" indent="0">
              <a:buNone/>
            </a:pPr>
            <a:r>
              <a:rPr lang="nl-NL" sz="1200" b="1" dirty="0">
                <a:latin typeface="Arial" panose="020B0604020202020204" pitchFamily="34" charset="0"/>
                <a:cs typeface="Arial" panose="020B0604020202020204" pitchFamily="34" charset="0"/>
              </a:rPr>
              <a:t>2. </a:t>
            </a:r>
            <a:r>
              <a:rPr lang="nl-NL" sz="1200" dirty="0">
                <a:latin typeface="Arial" panose="020B0604020202020204" pitchFamily="34" charset="0"/>
                <a:cs typeface="Arial" panose="020B0604020202020204" pitchFamily="34" charset="0"/>
              </a:rPr>
              <a:t>De suppletie moet gedaan worden voordat de belastingplichtige weet of redelijkerwijs moet vermoeden dat de inspecteur met de desbetreffende onjuistheid of onvolledigheid bekend is of zal worden, </a:t>
            </a:r>
            <a:r>
              <a:rPr lang="nl-NL" sz="1200" b="1" u="sng" dirty="0">
                <a:latin typeface="Arial" panose="020B0604020202020204" pitchFamily="34" charset="0"/>
                <a:cs typeface="Arial" panose="020B0604020202020204" pitchFamily="34" charset="0"/>
              </a:rPr>
              <a:t>maar niet later dan acht weken </a:t>
            </a:r>
            <a:r>
              <a:rPr lang="nl-NL" sz="1200" dirty="0">
                <a:latin typeface="Arial" panose="020B0604020202020204" pitchFamily="34" charset="0"/>
                <a:cs typeface="Arial" panose="020B0604020202020204" pitchFamily="34" charset="0"/>
              </a:rPr>
              <a:t>nadat de belastingplichtige de onjuistheid of onvolledigheid heeft geconstateerd.</a:t>
            </a:r>
          </a:p>
          <a:p>
            <a:pPr marL="0" indent="0">
              <a:buNone/>
            </a:pPr>
            <a:r>
              <a:rPr lang="nl-NL" sz="1200" b="1" dirty="0">
                <a:latin typeface="Arial" panose="020B0604020202020204" pitchFamily="34" charset="0"/>
                <a:cs typeface="Arial" panose="020B0604020202020204" pitchFamily="34" charset="0"/>
              </a:rPr>
              <a:t>3. </a:t>
            </a:r>
            <a:r>
              <a:rPr lang="nl-NL" sz="1200" dirty="0">
                <a:latin typeface="Arial" panose="020B0604020202020204" pitchFamily="34" charset="0"/>
                <a:cs typeface="Arial" panose="020B0604020202020204" pitchFamily="34" charset="0"/>
              </a:rPr>
              <a:t>De suppletie, bedoeld in het eerste lid, geschiedt op de door de inspecteur aangegeven wijze.</a:t>
            </a:r>
          </a:p>
          <a:p>
            <a:pPr marL="0" indent="0">
              <a:buNone/>
            </a:pPr>
            <a:endParaRPr lang="nl-NL" sz="1200" b="1" dirty="0">
              <a:latin typeface="Arial" panose="020B0604020202020204" pitchFamily="34" charset="0"/>
              <a:cs typeface="Arial" panose="020B0604020202020204" pitchFamily="34" charset="0"/>
            </a:endParaRPr>
          </a:p>
          <a:p>
            <a:pPr marL="0" indent="0">
              <a:buNone/>
            </a:pPr>
            <a:r>
              <a:rPr lang="nl-NL" sz="1200" b="1" dirty="0">
                <a:latin typeface="Arial" panose="020B0604020202020204" pitchFamily="34" charset="0"/>
                <a:cs typeface="Arial" panose="020B0604020202020204" pitchFamily="34" charset="0"/>
              </a:rPr>
              <a:t>Artikel 15a Uitvoeringsbesluit omzetbelasting 1968</a:t>
            </a:r>
          </a:p>
          <a:p>
            <a:pPr marL="0" indent="0">
              <a:buNone/>
            </a:pPr>
            <a:r>
              <a:rPr lang="nl-NL" sz="1200" b="1" dirty="0">
                <a:latin typeface="Arial" panose="020B0604020202020204" pitchFamily="34" charset="0"/>
                <a:cs typeface="Arial" panose="020B0604020202020204" pitchFamily="34" charset="0"/>
              </a:rPr>
              <a:t>1. </a:t>
            </a:r>
            <a:r>
              <a:rPr lang="nl-NL" sz="1200" dirty="0">
                <a:latin typeface="Arial" panose="020B0604020202020204" pitchFamily="34" charset="0"/>
                <a:cs typeface="Arial" panose="020B0604020202020204" pitchFamily="34" charset="0"/>
              </a:rPr>
              <a:t>Het niet of niet tijdig doen van de suppletie, bedoeld in artikel 15, eerste lid, en het niet doen van de suppletie op de op grond van artikel 15, derde lid, aangegeven wijze worden aangemerkt als een </a:t>
            </a:r>
            <a:r>
              <a:rPr lang="nl-NL" sz="1200" b="1" u="sng" dirty="0">
                <a:latin typeface="Arial" panose="020B0604020202020204" pitchFamily="34" charset="0"/>
                <a:cs typeface="Arial" panose="020B0604020202020204" pitchFamily="34" charset="0"/>
              </a:rPr>
              <a:t>overtreding</a:t>
            </a:r>
            <a:r>
              <a:rPr lang="nl-NL" sz="1200" dirty="0">
                <a:latin typeface="Arial" panose="020B0604020202020204" pitchFamily="34" charset="0"/>
                <a:cs typeface="Arial" panose="020B0604020202020204" pitchFamily="34" charset="0"/>
              </a:rPr>
              <a:t>.</a:t>
            </a:r>
          </a:p>
          <a:p>
            <a:pPr marL="0" indent="0">
              <a:buNone/>
            </a:pPr>
            <a:r>
              <a:rPr lang="nl-NL" sz="1200" b="1" dirty="0">
                <a:latin typeface="Arial" panose="020B0604020202020204" pitchFamily="34" charset="0"/>
                <a:cs typeface="Arial" panose="020B0604020202020204" pitchFamily="34" charset="0"/>
              </a:rPr>
              <a:t>2. </a:t>
            </a:r>
            <a:r>
              <a:rPr lang="nl-NL" sz="1200" dirty="0">
                <a:latin typeface="Arial" panose="020B0604020202020204" pitchFamily="34" charset="0"/>
                <a:cs typeface="Arial" panose="020B0604020202020204" pitchFamily="34" charset="0"/>
              </a:rPr>
              <a:t>De bevoegdheid tot het opleggen van een vergrijpboete voor een overtreding als bedoeld in het eerste lid vervalt door verloop van vijf jaren na afloop van het kalenderjaar waarin de belastingschuld is ontstaan of de teruggaaf is verleend.</a:t>
            </a:r>
          </a:p>
        </p:txBody>
      </p:sp>
    </p:spTree>
    <p:extLst>
      <p:ext uri="{BB962C8B-B14F-4D97-AF65-F5344CB8AC3E}">
        <p14:creationId xmlns:p14="http://schemas.microsoft.com/office/powerpoint/2010/main" val="3653816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03797-46F5-147B-5846-12CDCDB58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5D65A-E9EB-1AEF-FC62-F057588F2A81}"/>
              </a:ext>
            </a:extLst>
          </p:cNvPr>
          <p:cNvSpPr>
            <a:spLocks noGrp="1"/>
          </p:cNvSpPr>
          <p:nvPr>
            <p:ph type="title"/>
          </p:nvPr>
        </p:nvSpPr>
        <p:spPr>
          <a:xfrm>
            <a:off x="838200" y="365125"/>
            <a:ext cx="10515600" cy="880351"/>
          </a:xfrm>
        </p:spPr>
        <p:txBody>
          <a:bodyPr>
            <a:normAutofit/>
          </a:bodyPr>
          <a:lstStyle/>
          <a:p>
            <a:r>
              <a:rPr lang="en-US" sz="2800" dirty="0" err="1"/>
              <a:t>Juridisch</a:t>
            </a:r>
            <a:r>
              <a:rPr lang="en-US" sz="2800" dirty="0"/>
              <a:t> </a:t>
            </a:r>
            <a:r>
              <a:rPr lang="en-US" sz="2800" dirty="0" err="1"/>
              <a:t>kader</a:t>
            </a:r>
            <a:endParaRPr lang="nl-NL" sz="2800" dirty="0"/>
          </a:p>
        </p:txBody>
      </p:sp>
      <p:sp>
        <p:nvSpPr>
          <p:cNvPr id="3" name="Content Placeholder 2">
            <a:extLst>
              <a:ext uri="{FF2B5EF4-FFF2-40B4-BE49-F238E27FC236}">
                <a16:creationId xmlns:a16="http://schemas.microsoft.com/office/drawing/2014/main" id="{DAD313E6-9780-02A2-2F5A-5AD8DF823CCD}"/>
              </a:ext>
            </a:extLst>
          </p:cNvPr>
          <p:cNvSpPr>
            <a:spLocks noGrp="1"/>
          </p:cNvSpPr>
          <p:nvPr>
            <p:ph idx="1"/>
          </p:nvPr>
        </p:nvSpPr>
        <p:spPr>
          <a:xfrm>
            <a:off x="838200" y="1064172"/>
            <a:ext cx="10859814" cy="5517931"/>
          </a:xfrm>
        </p:spPr>
        <p:txBody>
          <a:bodyPr>
            <a:noAutofit/>
          </a:bodyPr>
          <a:lstStyle/>
          <a:p>
            <a:pPr marL="0" indent="0">
              <a:buNone/>
            </a:pPr>
            <a:r>
              <a:rPr lang="nl-NL" sz="1200" b="1" dirty="0">
                <a:latin typeface="Arial" panose="020B0604020202020204" pitchFamily="34" charset="0"/>
                <a:cs typeface="Arial" panose="020B0604020202020204" pitchFamily="34" charset="0"/>
              </a:rPr>
              <a:t>Artikel 67b AWR</a:t>
            </a:r>
          </a:p>
          <a:p>
            <a:pPr marL="0" indent="0">
              <a:buNone/>
            </a:pPr>
            <a:r>
              <a:rPr lang="nl-NL" sz="1200" b="1" dirty="0">
                <a:latin typeface="Arial" panose="020B0604020202020204" pitchFamily="34" charset="0"/>
                <a:cs typeface="Arial" panose="020B0604020202020204" pitchFamily="34" charset="0"/>
              </a:rPr>
              <a:t>1</a:t>
            </a:r>
            <a:r>
              <a:rPr lang="nl-NL" sz="1200" dirty="0">
                <a:latin typeface="Arial" panose="020B0604020202020204" pitchFamily="34" charset="0"/>
                <a:cs typeface="Arial" panose="020B0604020202020204" pitchFamily="34" charset="0"/>
              </a:rPr>
              <a:t> Indien de belastingplichtige of de inhoudingsplichtige de aangifte voor een belasting welke op aangifte moet worden voldaan of afgedragen niet, dan wel niet binnen de in artikel 10 bedoelde termijn heeft gedaan, vormt dit een </a:t>
            </a:r>
            <a:r>
              <a:rPr lang="nl-NL" sz="1200" u="sng" dirty="0">
                <a:latin typeface="Arial" panose="020B0604020202020204" pitchFamily="34" charset="0"/>
                <a:cs typeface="Arial" panose="020B0604020202020204" pitchFamily="34" charset="0"/>
              </a:rPr>
              <a:t>verzuim</a:t>
            </a:r>
            <a:r>
              <a:rPr lang="nl-NL" sz="1200" dirty="0">
                <a:latin typeface="Arial" panose="020B0604020202020204" pitchFamily="34" charset="0"/>
                <a:cs typeface="Arial" panose="020B0604020202020204" pitchFamily="34" charset="0"/>
              </a:rPr>
              <a:t> ter zake waarvan de inspecteur hem een bestuurlijke boete van ten hoogste € 165 kan opleggen.</a:t>
            </a:r>
          </a:p>
          <a:p>
            <a:pPr marL="0" indent="0">
              <a:buNone/>
            </a:pPr>
            <a:r>
              <a:rPr lang="nl-NL" sz="1200" b="1" dirty="0">
                <a:latin typeface="Arial" panose="020B0604020202020204" pitchFamily="34" charset="0"/>
                <a:cs typeface="Arial" panose="020B0604020202020204" pitchFamily="34" charset="0"/>
              </a:rPr>
              <a:t>2</a:t>
            </a:r>
            <a:r>
              <a:rPr lang="nl-NL" sz="1200" dirty="0">
                <a:latin typeface="Arial" panose="020B0604020202020204" pitchFamily="34" charset="0"/>
                <a:cs typeface="Arial" panose="020B0604020202020204" pitchFamily="34" charset="0"/>
              </a:rPr>
              <a:t> Indien de inhoudingsplichtige de aangifte loonbelasting niet, niet binnen de in artikel 10 bedoelde termijn, dan wel onjuist of onvolledig heeft gedaan, vormt dit, in afwijking van het eerste lid, een verzuim terzake waarvan de inspecteur hem een bestuurlijke boete van ten hoogste € 1.675 kan opleggen.</a:t>
            </a:r>
          </a:p>
          <a:p>
            <a:pPr marL="0" indent="0">
              <a:buNone/>
            </a:pPr>
            <a:r>
              <a:rPr lang="nl-NL" sz="1200" b="1" dirty="0">
                <a:latin typeface="Arial" panose="020B0604020202020204" pitchFamily="34" charset="0"/>
                <a:cs typeface="Arial" panose="020B0604020202020204" pitchFamily="34" charset="0"/>
              </a:rPr>
              <a:t>3</a:t>
            </a:r>
            <a:r>
              <a:rPr lang="nl-NL" sz="1200" dirty="0">
                <a:latin typeface="Arial" panose="020B0604020202020204" pitchFamily="34" charset="0"/>
                <a:cs typeface="Arial" panose="020B0604020202020204" pitchFamily="34" charset="0"/>
              </a:rPr>
              <a:t> De bevoegdheid tot het opleggen van de boete wegens het niet dan wel niet tijdig doen van de aangifte vervalt door verloop van een jaar na het einde van de termijn waarbinnen de aangifte had moeten worden gedaan. De bevoegdheid tot het opleggen van de boete wegens het doen van een onjuiste of onvolledige aangifte vervalt door verloop van vijf jaar na het einde van het kalenderjaar van het aangiftetijdvak waarop de aangifte betrekking heeft.</a:t>
            </a:r>
          </a:p>
          <a:p>
            <a:pPr marL="0" indent="0">
              <a:buNone/>
            </a:pPr>
            <a:r>
              <a:rPr lang="nl-NL" sz="1200" b="1" dirty="0">
                <a:latin typeface="Arial" panose="020B0604020202020204" pitchFamily="34" charset="0"/>
                <a:cs typeface="Arial" panose="020B0604020202020204" pitchFamily="34" charset="0"/>
              </a:rPr>
              <a:t>Artikel 67f AWR</a:t>
            </a:r>
          </a:p>
          <a:p>
            <a:pPr marL="0" indent="0">
              <a:buNone/>
            </a:pPr>
            <a:r>
              <a:rPr lang="nl-NL" sz="1200" b="1" dirty="0">
                <a:latin typeface="Arial" panose="020B0604020202020204" pitchFamily="34" charset="0"/>
                <a:cs typeface="Arial" panose="020B0604020202020204" pitchFamily="34" charset="0"/>
              </a:rPr>
              <a:t>1</a:t>
            </a:r>
            <a:r>
              <a:rPr lang="nl-NL" sz="1200" dirty="0">
                <a:latin typeface="Arial" panose="020B0604020202020204" pitchFamily="34" charset="0"/>
                <a:cs typeface="Arial" panose="020B0604020202020204" pitchFamily="34" charset="0"/>
              </a:rPr>
              <a:t> Indien het aan opzet of grove schuld van de belastingplichtige of de inhoudingsplichtige is te wijten dat belasting welke op aangifte moet worden voldaan of afgedragen niet, gedeeltelijk niet, dan wel niet binnen de in de belastingwet gestelde termijn is betaald, vormt dit een </a:t>
            </a:r>
            <a:r>
              <a:rPr lang="nl-NL" sz="1200" u="sng" dirty="0">
                <a:latin typeface="Arial" panose="020B0604020202020204" pitchFamily="34" charset="0"/>
                <a:cs typeface="Arial" panose="020B0604020202020204" pitchFamily="34" charset="0"/>
              </a:rPr>
              <a:t>vergrijp</a:t>
            </a:r>
            <a:r>
              <a:rPr lang="nl-NL" sz="1200" dirty="0">
                <a:latin typeface="Arial" panose="020B0604020202020204" pitchFamily="34" charset="0"/>
                <a:cs typeface="Arial" panose="020B0604020202020204" pitchFamily="34" charset="0"/>
              </a:rPr>
              <a:t> ter zake waarvan de inspecteur hem een bestuurlijke boete kan opleggen van ten hoogste 100 percent van de in het tweede lid omschreven grondslag voor de boete.</a:t>
            </a:r>
          </a:p>
          <a:p>
            <a:pPr marL="0" indent="0">
              <a:buNone/>
            </a:pPr>
            <a:r>
              <a:rPr lang="nl-NL" sz="1200" b="1" dirty="0">
                <a:latin typeface="Arial" panose="020B0604020202020204" pitchFamily="34" charset="0"/>
                <a:cs typeface="Arial" panose="020B0604020202020204" pitchFamily="34" charset="0"/>
              </a:rPr>
              <a:t>2</a:t>
            </a:r>
            <a:r>
              <a:rPr lang="nl-NL" sz="1200" dirty="0">
                <a:latin typeface="Arial" panose="020B0604020202020204" pitchFamily="34" charset="0"/>
                <a:cs typeface="Arial" panose="020B0604020202020204" pitchFamily="34" charset="0"/>
              </a:rPr>
              <a:t> De grondslag voor de boete wordt gevormd door het bedrag van de belasting dat niet of niet tijdig is betaald, voor zover dat bedrag als gevolg van de opzet of de grove schuld van de belastingplichtige of de inhoudingsplichtige niet of niet tijdig is betaald.</a:t>
            </a:r>
          </a:p>
          <a:p>
            <a:pPr marL="0" indent="0">
              <a:buNone/>
            </a:pPr>
            <a:r>
              <a:rPr lang="nl-NL" sz="1200" b="1" dirty="0">
                <a:latin typeface="Arial" panose="020B0604020202020204" pitchFamily="34" charset="0"/>
                <a:cs typeface="Arial" panose="020B0604020202020204" pitchFamily="34" charset="0"/>
              </a:rPr>
              <a:t>3</a:t>
            </a:r>
            <a:r>
              <a:rPr lang="nl-NL" sz="1200" dirty="0">
                <a:latin typeface="Arial" panose="020B0604020202020204" pitchFamily="34" charset="0"/>
                <a:cs typeface="Arial" panose="020B0604020202020204" pitchFamily="34" charset="0"/>
              </a:rPr>
              <a:t> Bij niet of gedeeltelijk niet betalen legt de inspecteur de boete op, gelijktijdig met de vaststelling van de naheffingsaanslag.</a:t>
            </a:r>
          </a:p>
          <a:p>
            <a:pPr marL="0" indent="0">
              <a:buNone/>
            </a:pPr>
            <a:r>
              <a:rPr lang="nl-NL" sz="1200" b="1" dirty="0">
                <a:latin typeface="Arial" panose="020B0604020202020204" pitchFamily="34" charset="0"/>
                <a:cs typeface="Arial" panose="020B0604020202020204" pitchFamily="34" charset="0"/>
              </a:rPr>
              <a:t>4 </a:t>
            </a:r>
            <a:r>
              <a:rPr lang="nl-NL" sz="1200" dirty="0">
                <a:latin typeface="Arial" panose="020B0604020202020204" pitchFamily="34" charset="0"/>
                <a:cs typeface="Arial" panose="020B0604020202020204" pitchFamily="34" charset="0"/>
              </a:rPr>
              <a:t>De bevoegdheid tot het opleggen van de boete wegens niet tijdig betalen, vervalt door verloop van vijf jaren na het einde van het kalenderjaar waarin de belastingschuld is ontstaan.</a:t>
            </a:r>
          </a:p>
          <a:p>
            <a:pPr marL="0" indent="0">
              <a:buNone/>
            </a:pPr>
            <a:r>
              <a:rPr lang="nl-NL" sz="1200" b="1" dirty="0">
                <a:latin typeface="Arial" panose="020B0604020202020204" pitchFamily="34" charset="0"/>
                <a:cs typeface="Arial" panose="020B0604020202020204" pitchFamily="34" charset="0"/>
              </a:rPr>
              <a:t>5</a:t>
            </a:r>
            <a:r>
              <a:rPr lang="nl-NL" sz="1200" dirty="0">
                <a:latin typeface="Arial" panose="020B0604020202020204" pitchFamily="34" charset="0"/>
                <a:cs typeface="Arial" panose="020B0604020202020204" pitchFamily="34" charset="0"/>
              </a:rPr>
              <a:t> Artikel 67e, derde lid, is van overeenkomstige toepassing.</a:t>
            </a:r>
          </a:p>
          <a:p>
            <a:pPr marL="0" indent="0">
              <a:buNone/>
            </a:pPr>
            <a:r>
              <a:rPr lang="nl-NL" sz="1200" b="1" dirty="0">
                <a:latin typeface="Arial" panose="020B0604020202020204" pitchFamily="34" charset="0"/>
                <a:cs typeface="Arial" panose="020B0604020202020204" pitchFamily="34" charset="0"/>
              </a:rPr>
              <a:t>6</a:t>
            </a:r>
            <a:r>
              <a:rPr lang="nl-NL" sz="1200" dirty="0">
                <a:latin typeface="Arial" panose="020B0604020202020204" pitchFamily="34" charset="0"/>
                <a:cs typeface="Arial" panose="020B0604020202020204" pitchFamily="34" charset="0"/>
              </a:rPr>
              <a:t> Artikel 20, eerste lid, tweede volzin, en tweede lid, tweede volzin, is van overeenkomstige toepassing.</a:t>
            </a:r>
          </a:p>
        </p:txBody>
      </p:sp>
    </p:spTree>
    <p:extLst>
      <p:ext uri="{BB962C8B-B14F-4D97-AF65-F5344CB8AC3E}">
        <p14:creationId xmlns:p14="http://schemas.microsoft.com/office/powerpoint/2010/main" val="3158334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C3E13-884C-6DB2-C30A-4C0A0382C6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EFE7D8-7184-ECAB-C684-8FE9D42C8B21}"/>
              </a:ext>
            </a:extLst>
          </p:cNvPr>
          <p:cNvSpPr>
            <a:spLocks noGrp="1"/>
          </p:cNvSpPr>
          <p:nvPr>
            <p:ph type="title"/>
          </p:nvPr>
        </p:nvSpPr>
        <p:spPr>
          <a:xfrm>
            <a:off x="838200" y="365125"/>
            <a:ext cx="10515600" cy="880351"/>
          </a:xfrm>
        </p:spPr>
        <p:txBody>
          <a:bodyPr>
            <a:normAutofit/>
          </a:bodyPr>
          <a:lstStyle/>
          <a:p>
            <a:r>
              <a:rPr lang="en-US" sz="2800" dirty="0" err="1"/>
              <a:t>Juridisch</a:t>
            </a:r>
            <a:r>
              <a:rPr lang="en-US" sz="2800" dirty="0"/>
              <a:t> </a:t>
            </a:r>
            <a:r>
              <a:rPr lang="en-US" sz="2800" dirty="0" err="1"/>
              <a:t>kader</a:t>
            </a:r>
            <a:endParaRPr lang="nl-NL" sz="2800" dirty="0"/>
          </a:p>
        </p:txBody>
      </p:sp>
      <p:sp>
        <p:nvSpPr>
          <p:cNvPr id="3" name="Content Placeholder 2">
            <a:extLst>
              <a:ext uri="{FF2B5EF4-FFF2-40B4-BE49-F238E27FC236}">
                <a16:creationId xmlns:a16="http://schemas.microsoft.com/office/drawing/2014/main" id="{35A11C5A-4485-78A3-30F2-42715D9C2384}"/>
              </a:ext>
            </a:extLst>
          </p:cNvPr>
          <p:cNvSpPr>
            <a:spLocks noGrp="1"/>
          </p:cNvSpPr>
          <p:nvPr>
            <p:ph idx="1"/>
          </p:nvPr>
        </p:nvSpPr>
        <p:spPr>
          <a:xfrm>
            <a:off x="838200" y="1064172"/>
            <a:ext cx="10859814" cy="5517931"/>
          </a:xfrm>
        </p:spPr>
        <p:txBody>
          <a:bodyPr>
            <a:noAutofit/>
          </a:bodyPr>
          <a:lstStyle/>
          <a:p>
            <a:pPr marL="0" indent="0">
              <a:buNone/>
            </a:pPr>
            <a:r>
              <a:rPr lang="nl-NL" sz="1200" b="1" dirty="0">
                <a:latin typeface="Arial" panose="020B0604020202020204" pitchFamily="34" charset="0"/>
                <a:cs typeface="Arial" panose="020B0604020202020204" pitchFamily="34" charset="0"/>
              </a:rPr>
              <a:t>Paragraaf 5 BBBB</a:t>
            </a:r>
          </a:p>
          <a:p>
            <a:pPr marL="0" indent="0">
              <a:buNone/>
            </a:pPr>
            <a:r>
              <a:rPr lang="nl-NL" sz="1200" b="1" dirty="0">
                <a:latin typeface="Arial" panose="020B0604020202020204" pitchFamily="34" charset="0"/>
                <a:cs typeface="Arial" panose="020B0604020202020204" pitchFamily="34" charset="0"/>
              </a:rPr>
              <a:t>1. </a:t>
            </a:r>
            <a:r>
              <a:rPr lang="nl-NL" sz="1200" dirty="0">
                <a:latin typeface="Arial" panose="020B0604020202020204" pitchFamily="34" charset="0"/>
                <a:cs typeface="Arial" panose="020B0604020202020204" pitchFamily="34" charset="0"/>
              </a:rPr>
              <a:t>Van een </a:t>
            </a:r>
            <a:r>
              <a:rPr lang="nl-NL" sz="1200" u="sng" dirty="0">
                <a:latin typeface="Arial" panose="020B0604020202020204" pitchFamily="34" charset="0"/>
                <a:cs typeface="Arial" panose="020B0604020202020204" pitchFamily="34" charset="0"/>
              </a:rPr>
              <a:t>vrijwillige verbetering </a:t>
            </a:r>
            <a:r>
              <a:rPr lang="nl-NL" sz="1200" dirty="0">
                <a:latin typeface="Arial" panose="020B0604020202020204" pitchFamily="34" charset="0"/>
                <a:cs typeface="Arial" panose="020B0604020202020204" pitchFamily="34" charset="0"/>
              </a:rPr>
              <a:t>is sprake als belanghebbende vóórdat hij weet of redelijkerwijs moet vermoeden dat de inspecteur bekend is of zal worden met dat feit, uitdrukkelijk kenbaar maakt aan de inspecteur dat en tot welk bedrag niet of gedeeltelijk niet is betaald.</a:t>
            </a:r>
          </a:p>
          <a:p>
            <a:pPr marL="0" indent="0">
              <a:buNone/>
            </a:pPr>
            <a:r>
              <a:rPr lang="nl-NL" sz="1200" b="1" dirty="0">
                <a:latin typeface="Arial" panose="020B0604020202020204" pitchFamily="34" charset="0"/>
                <a:cs typeface="Arial" panose="020B0604020202020204" pitchFamily="34" charset="0"/>
              </a:rPr>
              <a:t>2. </a:t>
            </a:r>
            <a:r>
              <a:rPr lang="nl-NL" sz="1200" dirty="0">
                <a:latin typeface="Arial" panose="020B0604020202020204" pitchFamily="34" charset="0"/>
                <a:cs typeface="Arial" panose="020B0604020202020204" pitchFamily="34" charset="0"/>
              </a:rPr>
              <a:t>Van </a:t>
            </a:r>
            <a:r>
              <a:rPr lang="nl-NL" sz="1200" u="sng" dirty="0">
                <a:latin typeface="Arial" panose="020B0604020202020204" pitchFamily="34" charset="0"/>
                <a:cs typeface="Arial" panose="020B0604020202020204" pitchFamily="34" charset="0"/>
              </a:rPr>
              <a:t>uitdrukkelijk kenbaar </a:t>
            </a:r>
            <a:r>
              <a:rPr lang="nl-NL" sz="1200" dirty="0">
                <a:latin typeface="Arial" panose="020B0604020202020204" pitchFamily="34" charset="0"/>
                <a:cs typeface="Arial" panose="020B0604020202020204" pitchFamily="34" charset="0"/>
              </a:rPr>
              <a:t>maken is sprake indien belanghebbende een afzonderlijke opgave verstrekt die de inspecteur in staat stelt om zonder nader onderzoek een juiste belastingaanslag op te leggen.</a:t>
            </a:r>
          </a:p>
          <a:p>
            <a:pPr marL="0" indent="0">
              <a:buNone/>
            </a:pPr>
            <a:r>
              <a:rPr lang="nl-NL" sz="1200" b="1" dirty="0">
                <a:latin typeface="Arial" panose="020B0604020202020204" pitchFamily="34" charset="0"/>
                <a:cs typeface="Arial" panose="020B0604020202020204" pitchFamily="34" charset="0"/>
              </a:rPr>
              <a:t>3. </a:t>
            </a:r>
            <a:r>
              <a:rPr lang="nl-NL" sz="1200" dirty="0">
                <a:latin typeface="Arial" panose="020B0604020202020204" pitchFamily="34" charset="0"/>
                <a:cs typeface="Arial" panose="020B0604020202020204" pitchFamily="34" charset="0"/>
              </a:rPr>
              <a:t>Het bewijs dat er geen sprake is van een vrijwillige verbetering dient te worden geleverd door de inspecteur aan de hand van de concrete feiten en omstandigheden.</a:t>
            </a:r>
          </a:p>
          <a:p>
            <a:pPr marL="0" indent="0">
              <a:buNone/>
            </a:pPr>
            <a:r>
              <a:rPr lang="nl-NL" sz="1200" b="1" dirty="0">
                <a:latin typeface="Arial" panose="020B0604020202020204" pitchFamily="34" charset="0"/>
                <a:cs typeface="Arial" panose="020B0604020202020204" pitchFamily="34" charset="0"/>
              </a:rPr>
              <a:t>4. </a:t>
            </a:r>
            <a:r>
              <a:rPr lang="nl-NL" sz="1200" dirty="0">
                <a:latin typeface="Arial" panose="020B0604020202020204" pitchFamily="34" charset="0"/>
                <a:cs typeface="Arial" panose="020B0604020202020204" pitchFamily="34" charset="0"/>
              </a:rPr>
              <a:t>Belanghebbende kan bijvoorbeeld niet meer vrijwillig verbeteren nadat hem is medegedeeld dat een </a:t>
            </a:r>
            <a:r>
              <a:rPr lang="nl-NL" sz="1200" u="sng" dirty="0">
                <a:latin typeface="Arial" panose="020B0604020202020204" pitchFamily="34" charset="0"/>
                <a:cs typeface="Arial" panose="020B0604020202020204" pitchFamily="34" charset="0"/>
              </a:rPr>
              <a:t>boekenonderzoek</a:t>
            </a:r>
            <a:r>
              <a:rPr lang="nl-NL" sz="1200" dirty="0">
                <a:latin typeface="Arial" panose="020B0604020202020204" pitchFamily="34" charset="0"/>
                <a:cs typeface="Arial" panose="020B0604020202020204" pitchFamily="34" charset="0"/>
              </a:rPr>
              <a:t> zal worden ingesteld.</a:t>
            </a:r>
          </a:p>
          <a:p>
            <a:pPr marL="0" indent="0">
              <a:buNone/>
            </a:pPr>
            <a:r>
              <a:rPr lang="nl-NL" sz="1200" b="1" dirty="0">
                <a:latin typeface="Arial" panose="020B0604020202020204" pitchFamily="34" charset="0"/>
                <a:cs typeface="Arial" panose="020B0604020202020204" pitchFamily="34" charset="0"/>
              </a:rPr>
              <a:t>5. </a:t>
            </a:r>
            <a:r>
              <a:rPr lang="nl-NL" sz="1200" dirty="0">
                <a:latin typeface="Arial" panose="020B0604020202020204" pitchFamily="34" charset="0"/>
                <a:cs typeface="Arial" panose="020B0604020202020204" pitchFamily="34" charset="0"/>
              </a:rPr>
              <a:t>Uitsluitend de vrijwillige verbetering voor de vergrijpboete bij aanslagbelastingen heeft een wettelijke basis (artikel 67n AWR; de inkeerregeling). De vrijwillige verbetering voor vergrijpboeten bij aangiftebelastingen is beleidsmatig in § 25 geregeld.</a:t>
            </a:r>
          </a:p>
        </p:txBody>
      </p:sp>
    </p:spTree>
    <p:extLst>
      <p:ext uri="{BB962C8B-B14F-4D97-AF65-F5344CB8AC3E}">
        <p14:creationId xmlns:p14="http://schemas.microsoft.com/office/powerpoint/2010/main" val="3823201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7B104-2970-B023-3DC9-568F9B406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559221-0B4F-D00C-A5CE-C18F8F20B436}"/>
              </a:ext>
            </a:extLst>
          </p:cNvPr>
          <p:cNvSpPr>
            <a:spLocks noGrp="1"/>
          </p:cNvSpPr>
          <p:nvPr>
            <p:ph type="title"/>
          </p:nvPr>
        </p:nvSpPr>
        <p:spPr>
          <a:xfrm>
            <a:off x="838200" y="365125"/>
            <a:ext cx="10515600" cy="880351"/>
          </a:xfrm>
        </p:spPr>
        <p:txBody>
          <a:bodyPr>
            <a:normAutofit/>
          </a:bodyPr>
          <a:lstStyle/>
          <a:p>
            <a:r>
              <a:rPr lang="en-US" sz="2800" dirty="0" err="1"/>
              <a:t>Juridisch</a:t>
            </a:r>
            <a:r>
              <a:rPr lang="en-US" sz="2800" dirty="0"/>
              <a:t> </a:t>
            </a:r>
            <a:r>
              <a:rPr lang="en-US" sz="2800" dirty="0" err="1"/>
              <a:t>kader</a:t>
            </a:r>
            <a:endParaRPr lang="nl-NL" sz="2800" dirty="0"/>
          </a:p>
        </p:txBody>
      </p:sp>
      <p:sp>
        <p:nvSpPr>
          <p:cNvPr id="3" name="Content Placeholder 2">
            <a:extLst>
              <a:ext uri="{FF2B5EF4-FFF2-40B4-BE49-F238E27FC236}">
                <a16:creationId xmlns:a16="http://schemas.microsoft.com/office/drawing/2014/main" id="{49EAEDA3-71C9-14A2-D2AC-F6BCFEB27618}"/>
              </a:ext>
            </a:extLst>
          </p:cNvPr>
          <p:cNvSpPr>
            <a:spLocks noGrp="1"/>
          </p:cNvSpPr>
          <p:nvPr>
            <p:ph idx="1"/>
          </p:nvPr>
        </p:nvSpPr>
        <p:spPr>
          <a:xfrm>
            <a:off x="838200" y="1064172"/>
            <a:ext cx="10859814" cy="5517931"/>
          </a:xfrm>
        </p:spPr>
        <p:txBody>
          <a:bodyPr>
            <a:noAutofit/>
          </a:bodyPr>
          <a:lstStyle/>
          <a:p>
            <a:pPr marL="0" indent="0">
              <a:buNone/>
            </a:pPr>
            <a:r>
              <a:rPr lang="nl-NL" sz="1200" b="1" dirty="0">
                <a:latin typeface="Arial" panose="020B0604020202020204" pitchFamily="34" charset="0"/>
                <a:cs typeface="Arial" panose="020B0604020202020204" pitchFamily="34" charset="0"/>
              </a:rPr>
              <a:t>Paragraaf 24 BBBB</a:t>
            </a:r>
          </a:p>
          <a:p>
            <a:pPr marL="0" indent="0">
              <a:buNone/>
            </a:pPr>
            <a:r>
              <a:rPr lang="nl-NL" sz="1200" b="1" dirty="0">
                <a:latin typeface="Arial" panose="020B0604020202020204" pitchFamily="34" charset="0"/>
                <a:cs typeface="Arial" panose="020B0604020202020204" pitchFamily="34" charset="0"/>
              </a:rPr>
              <a:t>1. </a:t>
            </a:r>
            <a:r>
              <a:rPr lang="nl-NL" sz="1200" dirty="0">
                <a:latin typeface="Arial" panose="020B0604020202020204" pitchFamily="34" charset="0"/>
                <a:cs typeface="Arial" panose="020B0604020202020204" pitchFamily="34" charset="0"/>
              </a:rPr>
              <a:t>Anders dan § 23 ziet deze paragraaf op de situatie waarin niet, gedeeltelijk niet of niet binnen de termijn is betaald </a:t>
            </a:r>
            <a:r>
              <a:rPr lang="nl-NL" sz="1200" u="sng" dirty="0">
                <a:latin typeface="Arial" panose="020B0604020202020204" pitchFamily="34" charset="0"/>
                <a:cs typeface="Arial" panose="020B0604020202020204" pitchFamily="34" charset="0"/>
              </a:rPr>
              <a:t>omdat er te weinig belasting is aangegeven</a:t>
            </a:r>
            <a:r>
              <a:rPr lang="nl-NL" sz="1200" dirty="0">
                <a:latin typeface="Arial" panose="020B0604020202020204" pitchFamily="34" charset="0"/>
                <a:cs typeface="Arial" panose="020B0604020202020204" pitchFamily="34" charset="0"/>
              </a:rPr>
              <a:t>. Deze paragraaf ziet op situaties waarin de inspecteur niet in het kader van het periodieke betalingspatroon maar pas naderhand heeft kunnen constateren dat belanghebbende de belasting niet, gedeeltelijk niet of niet binnen de termijn heeft afgedragen of voldaan, omdat er te weinig belasting is aangegeven. Deze paragraaf ziet dus ook op de situatie dat belanghebbende niet heeft betaald, omdat hij ten onrechte niet heeft verzocht om een uitnodiging tot het doen van aangifte.</a:t>
            </a:r>
          </a:p>
          <a:p>
            <a:pPr marL="0" indent="0">
              <a:buNone/>
            </a:pPr>
            <a:r>
              <a:rPr lang="nl-NL" sz="1200" b="1" dirty="0">
                <a:latin typeface="Arial" panose="020B0604020202020204" pitchFamily="34" charset="0"/>
                <a:cs typeface="Arial" panose="020B0604020202020204" pitchFamily="34" charset="0"/>
              </a:rPr>
              <a:t>2. </a:t>
            </a:r>
            <a:r>
              <a:rPr lang="nl-NL" sz="1200" dirty="0">
                <a:latin typeface="Arial" panose="020B0604020202020204" pitchFamily="34" charset="0"/>
                <a:cs typeface="Arial" panose="020B0604020202020204" pitchFamily="34" charset="0"/>
              </a:rPr>
              <a:t>Indien sprake is van het niet, gedeeltelijk niet dan wel niet binnen de termijn betalen van een aangiftebelasting, legt de inspecteur een </a:t>
            </a:r>
            <a:r>
              <a:rPr lang="nl-NL" sz="1200" u="sng" dirty="0">
                <a:latin typeface="Arial" panose="020B0604020202020204" pitchFamily="34" charset="0"/>
                <a:cs typeface="Arial" panose="020B0604020202020204" pitchFamily="34" charset="0"/>
              </a:rPr>
              <a:t>verzuimboete</a:t>
            </a:r>
            <a:r>
              <a:rPr lang="nl-NL" sz="1200" dirty="0">
                <a:latin typeface="Arial" panose="020B0604020202020204" pitchFamily="34" charset="0"/>
                <a:cs typeface="Arial" panose="020B0604020202020204" pitchFamily="34" charset="0"/>
              </a:rPr>
              <a:t> op van 10 procent van de verschuldigde belasting tot het wettelijk maximum van artikel 67c, eerste lid, van de AWR. De boete wordt minimaal gesteld op € 50.</a:t>
            </a:r>
          </a:p>
          <a:p>
            <a:pPr marL="0" indent="0">
              <a:buNone/>
            </a:pPr>
            <a:r>
              <a:rPr lang="nl-NL" sz="1200" b="1" dirty="0">
                <a:latin typeface="Arial" panose="020B0604020202020204" pitchFamily="34" charset="0"/>
                <a:cs typeface="Arial" panose="020B0604020202020204" pitchFamily="34" charset="0"/>
              </a:rPr>
              <a:t>3. </a:t>
            </a:r>
            <a:r>
              <a:rPr lang="nl-NL" sz="1200" dirty="0">
                <a:latin typeface="Arial" panose="020B0604020202020204" pitchFamily="34" charset="0"/>
                <a:cs typeface="Arial" panose="020B0604020202020204" pitchFamily="34" charset="0"/>
              </a:rPr>
              <a:t>Bij het vaststellen van de verzuimboete gaat de inspecteur uit van het kalenderjaar of (gebroken) boekjaar. Heeft de niet, gedeeltelijk niet dan wel niet binnen de termijn betaalde belasting betrekking op tijdvakken die in meer kalenderjaren of (gebroken) boekjaren vallen, dan legt de inspecteur per kalenderjaar of (gebroken) boekjaar een verzuimboete op.</a:t>
            </a:r>
          </a:p>
          <a:p>
            <a:pPr marL="0" indent="0">
              <a:buNone/>
            </a:pPr>
            <a:r>
              <a:rPr lang="nl-NL" sz="1200" b="1" dirty="0">
                <a:latin typeface="Arial" panose="020B0604020202020204" pitchFamily="34" charset="0"/>
                <a:cs typeface="Arial" panose="020B0604020202020204" pitchFamily="34" charset="0"/>
              </a:rPr>
              <a:t>4. </a:t>
            </a:r>
            <a:r>
              <a:rPr lang="nl-NL" sz="1200" dirty="0">
                <a:latin typeface="Arial" panose="020B0604020202020204" pitchFamily="34" charset="0"/>
                <a:cs typeface="Arial" panose="020B0604020202020204" pitchFamily="34" charset="0"/>
              </a:rPr>
              <a:t>Indien blijkt dat bijtelling in verband met het ‘privégebruik auto’ (deels) ten onrechte niet heeft plaatsgevonden, dan legt de inspecteur, in afwijking van het tweede lid, een verzuimboete op van 80 procent van het wettelijk maximum van artikel 67c van de AWR.</a:t>
            </a:r>
          </a:p>
          <a:p>
            <a:pPr marL="0" indent="0">
              <a:buNone/>
            </a:pPr>
            <a:r>
              <a:rPr lang="nl-NL" sz="1200" b="1" dirty="0">
                <a:latin typeface="Arial" panose="020B0604020202020204" pitchFamily="34" charset="0"/>
                <a:cs typeface="Arial" panose="020B0604020202020204" pitchFamily="34" charset="0"/>
              </a:rPr>
              <a:t>5. </a:t>
            </a:r>
            <a:r>
              <a:rPr lang="nl-NL" sz="1200" dirty="0">
                <a:latin typeface="Arial" panose="020B0604020202020204" pitchFamily="34" charset="0"/>
                <a:cs typeface="Arial" panose="020B0604020202020204" pitchFamily="34" charset="0"/>
              </a:rPr>
              <a:t>In afwijking van het vierde lid kan in uitzonderlijke gevallen een boete tot het wettelijk maximum van artikel 67c van de AWR worden opgelegd. Van een uitzonderlijk geval kan bijvoorbeeld sprake zijn indien belanghebbende voor de tweede keer in verzuim is. De inspecteur legt in elk geval een verzuimboete op van 100 procent van het wettelijk maximum van artikel 67c van de AWR indien belanghebbende een onjuiste of onvolledige rittenregistratie heeft overgelegd.</a:t>
            </a:r>
          </a:p>
          <a:p>
            <a:pPr marL="0" indent="0">
              <a:buNone/>
            </a:pPr>
            <a:r>
              <a:rPr lang="nl-NL" sz="1200" b="1" dirty="0">
                <a:latin typeface="Arial" panose="020B0604020202020204" pitchFamily="34" charset="0"/>
                <a:cs typeface="Arial" panose="020B0604020202020204" pitchFamily="34" charset="0"/>
              </a:rPr>
              <a:t>6. </a:t>
            </a:r>
            <a:r>
              <a:rPr lang="nl-NL" sz="1200" dirty="0">
                <a:latin typeface="Arial" panose="020B0604020202020204" pitchFamily="34" charset="0"/>
                <a:cs typeface="Arial" panose="020B0604020202020204" pitchFamily="34" charset="0"/>
              </a:rPr>
              <a:t>De hiervoor bedoelde boete wordt niet gebaseerd op een verklaring die belanghebbende ter nakoming van een wettelijke mededelingsplicht en onder bedreiging van een boete heeft verstrekt (zie ECLI:NL:HR:2021:1351).</a:t>
            </a:r>
          </a:p>
          <a:p>
            <a:pPr marL="0" indent="0">
              <a:buNone/>
            </a:pPr>
            <a:r>
              <a:rPr lang="nl-NL" sz="1200" b="1" dirty="0">
                <a:latin typeface="Arial" panose="020B0604020202020204" pitchFamily="34" charset="0"/>
                <a:cs typeface="Arial" panose="020B0604020202020204" pitchFamily="34" charset="0"/>
              </a:rPr>
              <a:t>7. </a:t>
            </a:r>
            <a:r>
              <a:rPr lang="nl-NL" sz="1200" dirty="0">
                <a:latin typeface="Arial" panose="020B0604020202020204" pitchFamily="34" charset="0"/>
                <a:cs typeface="Arial" panose="020B0604020202020204" pitchFamily="34" charset="0"/>
              </a:rPr>
              <a:t>Voorts wordt de hiervoor bedoelde verzuimboete niet opgelegd voor zover sprake is van een </a:t>
            </a:r>
            <a:r>
              <a:rPr lang="nl-NL" sz="1200" u="sng" dirty="0">
                <a:latin typeface="Arial" panose="020B0604020202020204" pitchFamily="34" charset="0"/>
                <a:cs typeface="Arial" panose="020B0604020202020204" pitchFamily="34" charset="0"/>
              </a:rPr>
              <a:t>vrijwillige verbetering </a:t>
            </a:r>
            <a:r>
              <a:rPr lang="nl-NL" sz="1200" dirty="0">
                <a:latin typeface="Arial" panose="020B0604020202020204" pitchFamily="34" charset="0"/>
                <a:cs typeface="Arial" panose="020B0604020202020204" pitchFamily="34" charset="0"/>
              </a:rPr>
              <a:t>(zie § 5).</a:t>
            </a:r>
          </a:p>
        </p:txBody>
      </p:sp>
    </p:spTree>
    <p:extLst>
      <p:ext uri="{BB962C8B-B14F-4D97-AF65-F5344CB8AC3E}">
        <p14:creationId xmlns:p14="http://schemas.microsoft.com/office/powerpoint/2010/main" val="53019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9A3CD-D260-FC4B-380C-5003A29244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9F858B-49DC-BA09-2305-FE9ABCCB8CFC}"/>
              </a:ext>
            </a:extLst>
          </p:cNvPr>
          <p:cNvSpPr>
            <a:spLocks noGrp="1"/>
          </p:cNvSpPr>
          <p:nvPr>
            <p:ph type="title"/>
          </p:nvPr>
        </p:nvSpPr>
        <p:spPr>
          <a:xfrm>
            <a:off x="838200" y="365125"/>
            <a:ext cx="10515600" cy="880351"/>
          </a:xfrm>
        </p:spPr>
        <p:txBody>
          <a:bodyPr>
            <a:normAutofit/>
          </a:bodyPr>
          <a:lstStyle/>
          <a:p>
            <a:r>
              <a:rPr lang="en-US" sz="2800" dirty="0" err="1"/>
              <a:t>Juridisch</a:t>
            </a:r>
            <a:r>
              <a:rPr lang="en-US" sz="2800" dirty="0"/>
              <a:t> </a:t>
            </a:r>
            <a:r>
              <a:rPr lang="en-US" sz="2800" dirty="0" err="1"/>
              <a:t>kader</a:t>
            </a:r>
            <a:endParaRPr lang="nl-NL" sz="2800" dirty="0"/>
          </a:p>
        </p:txBody>
      </p:sp>
      <p:sp>
        <p:nvSpPr>
          <p:cNvPr id="3" name="Content Placeholder 2">
            <a:extLst>
              <a:ext uri="{FF2B5EF4-FFF2-40B4-BE49-F238E27FC236}">
                <a16:creationId xmlns:a16="http://schemas.microsoft.com/office/drawing/2014/main" id="{07EF8C90-330E-4690-7200-C0514CB7FB77}"/>
              </a:ext>
            </a:extLst>
          </p:cNvPr>
          <p:cNvSpPr>
            <a:spLocks noGrp="1"/>
          </p:cNvSpPr>
          <p:nvPr>
            <p:ph idx="1"/>
          </p:nvPr>
        </p:nvSpPr>
        <p:spPr>
          <a:xfrm>
            <a:off x="838200" y="1064172"/>
            <a:ext cx="10859814" cy="5517931"/>
          </a:xfrm>
        </p:spPr>
        <p:txBody>
          <a:bodyPr>
            <a:noAutofit/>
          </a:bodyPr>
          <a:lstStyle/>
          <a:p>
            <a:pPr marL="0" indent="0">
              <a:buNone/>
            </a:pPr>
            <a:r>
              <a:rPr lang="nl-NL" sz="1200" b="1" dirty="0">
                <a:latin typeface="Arial" panose="020B0604020202020204" pitchFamily="34" charset="0"/>
                <a:cs typeface="Arial" panose="020B0604020202020204" pitchFamily="34" charset="0"/>
              </a:rPr>
              <a:t>HR 24 september 2021, nr. 19/01550, ECLI:NL:HR:2021:1351 (Nemo Tenetur)</a:t>
            </a:r>
          </a:p>
          <a:p>
            <a:pPr marL="0" indent="0">
              <a:buNone/>
            </a:pPr>
            <a:r>
              <a:rPr lang="nl-NL" sz="1200" b="1" dirty="0">
                <a:latin typeface="Arial" panose="020B0604020202020204" pitchFamily="34" charset="0"/>
                <a:cs typeface="Arial" panose="020B0604020202020204" pitchFamily="34" charset="0"/>
              </a:rPr>
              <a:t>4.3</a:t>
            </a:r>
            <a:r>
              <a:rPr lang="nl-NL" sz="1200" dirty="0">
                <a:latin typeface="Arial" panose="020B0604020202020204" pitchFamily="34" charset="0"/>
                <a:cs typeface="Arial" panose="020B0604020202020204" pitchFamily="34" charset="0"/>
              </a:rPr>
              <a:t> Indien de belastingplichtige ter nakoming van de mededelingsplicht als bedoeld in artikel 10a AWR een suppletie doet waaruit volgt dat hij eerder een onjuiste of onvolledige aangifte heeft gedaan waardoor te veel of te weinig belasting is betaald, kan daarvan het gevolg zijn dat ten aanzien van die belastingplichtige het vermoeden ontstaat dat hij een beboetbaar of strafbaar feit heeft begaan. Dat brengt echter niet mee dat de belastingplichtige zich met een beroep op het nemo-teneturbeginsel aan de suppletieverplichting zou kunnen onttrekken. Het is immers vaste rechtspraak van het Europees Hof voor de Rechten van de Mens (hierna: het EHRM) dat dit beginsel niet in de weg staat aan de verplichting voor een belastingplichtige om informatie te verschaffen ten behoeve van een juiste belastingheffing. Het nemo-teneturbeginsel staat daarom evenmin eraan in de weg dat aan de belastingplichtige die de hiervoor bedoelde mededelingsplicht niet nakomt, een bestuurlijke boete wordt opgelegd.</a:t>
            </a:r>
          </a:p>
          <a:p>
            <a:pPr marL="457200" lvl="1" indent="0">
              <a:buNone/>
            </a:pPr>
            <a:r>
              <a:rPr lang="nl-NL" sz="1200" b="1" dirty="0">
                <a:latin typeface="Arial" panose="020B0604020202020204" pitchFamily="34" charset="0"/>
                <a:cs typeface="Arial" panose="020B0604020202020204" pitchFamily="34" charset="0"/>
              </a:rPr>
              <a:t>4.4.1 </a:t>
            </a:r>
            <a:r>
              <a:rPr lang="nl-NL" sz="1200" dirty="0">
                <a:latin typeface="Arial" panose="020B0604020202020204" pitchFamily="34" charset="0"/>
                <a:cs typeface="Arial" panose="020B0604020202020204" pitchFamily="34" charset="0"/>
              </a:rPr>
              <a:t>De vraag is of het nemo-teneturbeginsel wel eraan in de weg staat dat informatie die aldus, ter nakoming van een wettelijke mededelingsplicht en onder bedreiging van een boete, is verstrekt, wordt gebruikt voor het bewijs dat de belastingplichtige ter zake van zijn eerdere ontoereikende betaling op aangifte een beboetbaar of strafbaar feit heeft begaan. Gelet op de rechtspraak van het EHRM staat het nemo-teneturbeginsel daaraan in de weg indien die informatie is aan te merken als bewijsmateriaal waarvan het bestaan afhankelijk is van de wil van de belastingplichtige.</a:t>
            </a:r>
          </a:p>
          <a:p>
            <a:pPr marL="457200" lvl="1" indent="0">
              <a:buNone/>
            </a:pPr>
            <a:r>
              <a:rPr lang="nl-NL" sz="1200" b="1" dirty="0">
                <a:latin typeface="Arial" panose="020B0604020202020204" pitchFamily="34" charset="0"/>
                <a:cs typeface="Arial" panose="020B0604020202020204" pitchFamily="34" charset="0"/>
              </a:rPr>
              <a:t>4.4.2 </a:t>
            </a:r>
            <a:r>
              <a:rPr lang="nl-NL" sz="1200" dirty="0">
                <a:latin typeface="Arial" panose="020B0604020202020204" pitchFamily="34" charset="0"/>
                <a:cs typeface="Arial" panose="020B0604020202020204" pitchFamily="34" charset="0"/>
              </a:rPr>
              <a:t>De op grond van artikel 10a AWR gedane mededeling van onjuistheden of onvolledigheden in voor de belastingheffing van belang zijnde gegevens en inlichtingen moet naar haar aard worden aangemerkt als materiaal waarvan het bestaan afhankelijk is van de wil van de belastingplichtige. Daaraan doet niet af dat die verklaring gebaseerd kan zijn op in de administratie van de belastingplichtige aanwezige facturen en andere documenten. Die in artikel 10a AWR verplicht gestelde mededeling mag dus niet worden gebruikt voor het bewijs dat die belastingplichtige een beboetbaar of strafbaar feit heeft begaan.</a:t>
            </a:r>
          </a:p>
          <a:p>
            <a:pPr marL="457200" lvl="1" indent="0">
              <a:buNone/>
            </a:pPr>
            <a:endParaRPr lang="nl-NL" sz="1200" dirty="0">
              <a:latin typeface="Arial" panose="020B0604020202020204" pitchFamily="34" charset="0"/>
              <a:cs typeface="Arial" panose="020B0604020202020204" pitchFamily="34" charset="0"/>
            </a:endParaRPr>
          </a:p>
          <a:p>
            <a:pPr marL="0" indent="0">
              <a:buNone/>
            </a:pPr>
            <a:r>
              <a:rPr lang="nl-NL" sz="1200" b="1" dirty="0">
                <a:latin typeface="Arial" panose="020B0604020202020204" pitchFamily="34" charset="0"/>
                <a:cs typeface="Arial" panose="020B0604020202020204" pitchFamily="34" charset="0"/>
              </a:rPr>
              <a:t>Rechtbank Zeeland-West-Brabant, 14 juli 2023, BRE 22/756, ECLI:NL: RBZWB:2023:4986</a:t>
            </a:r>
          </a:p>
          <a:p>
            <a:pPr marL="0" indent="0">
              <a:buNone/>
            </a:pPr>
            <a:r>
              <a:rPr lang="nl-NL" sz="1200" b="1" i="0" dirty="0">
                <a:solidFill>
                  <a:srgbClr val="333333"/>
                </a:solidFill>
                <a:effectLst/>
                <a:latin typeface="Arial" panose="020B0604020202020204" pitchFamily="34" charset="0"/>
              </a:rPr>
              <a:t>4.11.</a:t>
            </a:r>
            <a:r>
              <a:rPr lang="nl-NL" sz="1200" b="0" i="0" dirty="0">
                <a:solidFill>
                  <a:srgbClr val="333333"/>
                </a:solidFill>
                <a:effectLst/>
                <a:latin typeface="Arial" panose="020B0604020202020204" pitchFamily="34" charset="0"/>
              </a:rPr>
              <a:t> Naar het oordeel van de rechtbank moet artikel 15 van het UB OB als volgt worden gelezen. In artikel 15, eerste lid, van het UB OB wordt de suppletieplicht benoemd. Vervolgens wordt in het tweede lid van dit artikel uitgewerkt wat het uiterste tijdstip voor het doen van die suppletie is. Het derde lid van artikel 15 van het UB OB schrijft regels voor over de wijze waarop de suppletie ingediend dient te worden.</a:t>
            </a:r>
            <a:endParaRPr lang="nl-NL"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6950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E765AE8-FA4F-C29D-90FA-2638BA3FC2C6}"/>
              </a:ext>
            </a:extLst>
          </p:cNvPr>
          <p:cNvCxnSpPr/>
          <p:nvPr/>
        </p:nvCxnSpPr>
        <p:spPr>
          <a:xfrm>
            <a:off x="1150883" y="2151995"/>
            <a:ext cx="9680027" cy="0"/>
          </a:xfrm>
          <a:prstGeom prst="line">
            <a:avLst/>
          </a:prstGeom>
          <a:ln>
            <a:solidFill>
              <a:schemeClr val="tx1"/>
            </a:solidFill>
            <a:headEnd type="diamond" w="med" len="med"/>
            <a:tailEnd type="diamond" w="med" len="med"/>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33059592-484D-EBFA-5B26-DE195B22B804}"/>
              </a:ext>
            </a:extLst>
          </p:cNvPr>
          <p:cNvCxnSpPr>
            <a:cxnSpLocks/>
          </p:cNvCxnSpPr>
          <p:nvPr/>
        </p:nvCxnSpPr>
        <p:spPr>
          <a:xfrm>
            <a:off x="2159875"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3521447-9414-1981-0DD0-C80F81C6A2D1}"/>
              </a:ext>
            </a:extLst>
          </p:cNvPr>
          <p:cNvCxnSpPr>
            <a:cxnSpLocks/>
          </p:cNvCxnSpPr>
          <p:nvPr/>
        </p:nvCxnSpPr>
        <p:spPr>
          <a:xfrm>
            <a:off x="7198272"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Speech Bubble: Rectangle 9">
            <a:extLst>
              <a:ext uri="{FF2B5EF4-FFF2-40B4-BE49-F238E27FC236}">
                <a16:creationId xmlns:a16="http://schemas.microsoft.com/office/drawing/2014/main" id="{27C74BD1-8121-CC1D-95D4-7809C76AF964}"/>
              </a:ext>
            </a:extLst>
          </p:cNvPr>
          <p:cNvSpPr/>
          <p:nvPr/>
        </p:nvSpPr>
        <p:spPr>
          <a:xfrm>
            <a:off x="1150879" y="2908739"/>
            <a:ext cx="2160000" cy="720000"/>
          </a:xfrm>
          <a:prstGeom prst="wedgeRectCallout">
            <a:avLst>
              <a:gd name="adj1" fmla="val -3638"/>
              <a:gd name="adj2" fmla="val -153539"/>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Belastingplichtige ontdekt onjuistheid of onvolledigheid</a:t>
            </a:r>
          </a:p>
        </p:txBody>
      </p:sp>
      <p:sp>
        <p:nvSpPr>
          <p:cNvPr id="11" name="Speech Bubble: Rectangle 10">
            <a:extLst>
              <a:ext uri="{FF2B5EF4-FFF2-40B4-BE49-F238E27FC236}">
                <a16:creationId xmlns:a16="http://schemas.microsoft.com/office/drawing/2014/main" id="{BC54E1C6-F24D-9714-CD14-DEE2B2263474}"/>
              </a:ext>
            </a:extLst>
          </p:cNvPr>
          <p:cNvSpPr/>
          <p:nvPr/>
        </p:nvSpPr>
        <p:spPr>
          <a:xfrm>
            <a:off x="6096000" y="2908739"/>
            <a:ext cx="2160000" cy="720000"/>
          </a:xfrm>
          <a:prstGeom prst="wedgeRectCallout">
            <a:avLst>
              <a:gd name="adj1" fmla="val 1546"/>
              <a:gd name="adj2" fmla="val -155936"/>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8 weken nadat belastingplichtige onjuistheid of onvolledigheid heeft ontdekt</a:t>
            </a:r>
          </a:p>
        </p:txBody>
      </p:sp>
      <p:sp>
        <p:nvSpPr>
          <p:cNvPr id="13" name="Speech Bubble: Rectangle 12">
            <a:extLst>
              <a:ext uri="{FF2B5EF4-FFF2-40B4-BE49-F238E27FC236}">
                <a16:creationId xmlns:a16="http://schemas.microsoft.com/office/drawing/2014/main" id="{08FF97ED-F741-8633-09E2-E6657F5CF88B}"/>
              </a:ext>
            </a:extLst>
          </p:cNvPr>
          <p:cNvSpPr/>
          <p:nvPr/>
        </p:nvSpPr>
        <p:spPr>
          <a:xfrm>
            <a:off x="3576801" y="2908739"/>
            <a:ext cx="2160000" cy="720000"/>
          </a:xfrm>
          <a:prstGeom prst="wedgeRectCallout">
            <a:avLst>
              <a:gd name="adj1" fmla="val 1181"/>
              <a:gd name="adj2" fmla="val -152754"/>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Suppletie</a:t>
            </a:r>
          </a:p>
        </p:txBody>
      </p:sp>
      <p:cxnSp>
        <p:nvCxnSpPr>
          <p:cNvPr id="16" name="Straight Connector 15">
            <a:extLst>
              <a:ext uri="{FF2B5EF4-FFF2-40B4-BE49-F238E27FC236}">
                <a16:creationId xmlns:a16="http://schemas.microsoft.com/office/drawing/2014/main" id="{DE4CC28B-69A1-1AF7-11AF-1E3EE85C8287}"/>
              </a:ext>
            </a:extLst>
          </p:cNvPr>
          <p:cNvCxnSpPr>
            <a:cxnSpLocks/>
          </p:cNvCxnSpPr>
          <p:nvPr/>
        </p:nvCxnSpPr>
        <p:spPr>
          <a:xfrm>
            <a:off x="4679073"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5D24301A-7662-EE02-EC1A-AE7F4CFFCC76}"/>
              </a:ext>
            </a:extLst>
          </p:cNvPr>
          <p:cNvSpPr/>
          <p:nvPr/>
        </p:nvSpPr>
        <p:spPr>
          <a:xfrm>
            <a:off x="1150879" y="536029"/>
            <a:ext cx="5760000" cy="1224000"/>
          </a:xfrm>
          <a:prstGeom prst="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Standaard</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situatie</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Inspecteur</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niet</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bekend</a:t>
            </a:r>
            <a:r>
              <a:rPr lang="en-US" sz="1200" dirty="0">
                <a:solidFill>
                  <a:schemeClr val="tx1"/>
                </a:solidFill>
                <a:latin typeface="Arial" panose="020B0604020202020204" pitchFamily="34" charset="0"/>
                <a:cs typeface="Arial" panose="020B0604020202020204" pitchFamily="34" charset="0"/>
              </a:rPr>
              <a:t> met / </a:t>
            </a:r>
            <a:r>
              <a:rPr lang="en-US" sz="1200" dirty="0" err="1">
                <a:solidFill>
                  <a:schemeClr val="tx1"/>
                </a:solidFill>
                <a:latin typeface="Arial" panose="020B0604020202020204" pitchFamily="34" charset="0"/>
                <a:cs typeface="Arial" panose="020B0604020202020204" pitchFamily="34" charset="0"/>
              </a:rPr>
              <a:t>geen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aanleiding</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voor</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onderzoek</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naar</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een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onjuistheid</a:t>
            </a:r>
            <a:r>
              <a:rPr lang="en-US" sz="1200" dirty="0">
                <a:solidFill>
                  <a:schemeClr val="tx1"/>
                </a:solidFill>
                <a:latin typeface="Arial" panose="020B0604020202020204" pitchFamily="34" charset="0"/>
                <a:cs typeface="Arial" panose="020B0604020202020204" pitchFamily="34" charset="0"/>
              </a:rPr>
              <a:t> of </a:t>
            </a:r>
            <a:r>
              <a:rPr lang="en-US" sz="1200" dirty="0" err="1">
                <a:solidFill>
                  <a:schemeClr val="tx1"/>
                </a:solidFill>
                <a:latin typeface="Arial" panose="020B0604020202020204" pitchFamily="34" charset="0"/>
                <a:cs typeface="Arial" panose="020B0604020202020204" pitchFamily="34" charset="0"/>
              </a:rPr>
              <a:t>onvolledigheid</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Suppletie</a:t>
            </a:r>
            <a:r>
              <a:rPr lang="en-US" sz="1200" dirty="0">
                <a:solidFill>
                  <a:schemeClr val="tx1"/>
                </a:solidFill>
                <a:latin typeface="Arial" panose="020B0604020202020204" pitchFamily="34" charset="0"/>
                <a:cs typeface="Arial" panose="020B0604020202020204" pitchFamily="34" charset="0"/>
              </a:rPr>
              <a:t> is </a:t>
            </a:r>
            <a:r>
              <a:rPr lang="en-US" sz="1200" dirty="0" err="1">
                <a:solidFill>
                  <a:schemeClr val="tx1"/>
                </a:solidFill>
                <a:latin typeface="Arial" panose="020B0604020202020204" pitchFamily="34" charset="0"/>
                <a:cs typeface="Arial" panose="020B0604020202020204" pitchFamily="34" charset="0"/>
              </a:rPr>
              <a:t>gedaan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uit</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eigener</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beweging</a:t>
            </a:r>
            <a:r>
              <a:rPr lang="en-US" sz="12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Suppletie</a:t>
            </a:r>
            <a:r>
              <a:rPr lang="en-US" sz="1200" dirty="0">
                <a:solidFill>
                  <a:schemeClr val="tx1"/>
                </a:solidFill>
                <a:latin typeface="Arial" panose="020B0604020202020204" pitchFamily="34" charset="0"/>
                <a:cs typeface="Arial" panose="020B0604020202020204" pitchFamily="34" charset="0"/>
              </a:rPr>
              <a:t> is </a:t>
            </a:r>
            <a:r>
              <a:rPr lang="en-US" sz="1200" dirty="0" err="1">
                <a:solidFill>
                  <a:schemeClr val="tx1"/>
                </a:solidFill>
                <a:latin typeface="Arial" panose="020B0604020202020204" pitchFamily="34" charset="0"/>
                <a:cs typeface="Arial" panose="020B0604020202020204" pitchFamily="34" charset="0"/>
              </a:rPr>
              <a:t>gedaan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binnen</a:t>
            </a:r>
            <a:r>
              <a:rPr lang="en-US" sz="1200" dirty="0">
                <a:solidFill>
                  <a:schemeClr val="tx1"/>
                </a:solidFill>
                <a:latin typeface="Arial" panose="020B0604020202020204" pitchFamily="34" charset="0"/>
                <a:cs typeface="Arial" panose="020B0604020202020204" pitchFamily="34" charset="0"/>
              </a:rPr>
              <a:t> </a:t>
            </a:r>
            <a:r>
              <a:rPr lang="nl-NL" sz="1200" dirty="0">
                <a:solidFill>
                  <a:schemeClr val="tx1"/>
                </a:solidFill>
                <a:latin typeface="Arial" panose="020B0604020202020204" pitchFamily="34" charset="0"/>
                <a:cs typeface="Arial" panose="020B0604020202020204" pitchFamily="34" charset="0"/>
              </a:rPr>
              <a:t>8-weken termijn</a:t>
            </a:r>
          </a:p>
        </p:txBody>
      </p:sp>
      <p:sp>
        <p:nvSpPr>
          <p:cNvPr id="18" name="TextBox 17">
            <a:extLst>
              <a:ext uri="{FF2B5EF4-FFF2-40B4-BE49-F238E27FC236}">
                <a16:creationId xmlns:a16="http://schemas.microsoft.com/office/drawing/2014/main" id="{4D6C9247-3CA3-AA7C-EFF5-648C31F5D103}"/>
              </a:ext>
            </a:extLst>
          </p:cNvPr>
          <p:cNvSpPr txBox="1"/>
          <p:nvPr/>
        </p:nvSpPr>
        <p:spPr>
          <a:xfrm>
            <a:off x="1150880" y="3990962"/>
            <a:ext cx="9680028" cy="830997"/>
          </a:xfrm>
          <a:prstGeom prst="rect">
            <a:avLst/>
          </a:prstGeom>
          <a:noFill/>
          <a:ln>
            <a:solidFill>
              <a:schemeClr val="tx1"/>
            </a:solidFill>
          </a:ln>
        </p:spPr>
        <p:txBody>
          <a:bodyPr wrap="square" rtlCol="0">
            <a:spAutoFit/>
          </a:bodyPr>
          <a:lstStyle/>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Verzuimboete</a:t>
            </a:r>
            <a:r>
              <a:rPr lang="en-US" sz="1200" dirty="0">
                <a:latin typeface="Arial" panose="020B0604020202020204" pitchFamily="34" charset="0"/>
                <a:cs typeface="Arial" panose="020B0604020202020204" pitchFamily="34" charset="0"/>
              </a:rPr>
              <a:t> 67b(1)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niet-voldoen</a:t>
            </a:r>
            <a:r>
              <a:rPr lang="en-US" sz="1200" dirty="0">
                <a:latin typeface="Arial" panose="020B0604020202020204" pitchFamily="34" charset="0"/>
                <a:cs typeface="Arial" panose="020B0604020202020204" pitchFamily="34" charset="0"/>
              </a:rPr>
              <a:t> van </a:t>
            </a:r>
            <a:r>
              <a:rPr lang="en-US" sz="1200" dirty="0" err="1">
                <a:latin typeface="Arial" panose="020B0604020202020204" pitchFamily="34" charset="0"/>
                <a:cs typeface="Arial" panose="020B0604020202020204" pitchFamily="34" charset="0"/>
              </a:rPr>
              <a:t>juiste</a:t>
            </a:r>
            <a:r>
              <a:rPr lang="en-US" sz="1200" dirty="0">
                <a:latin typeface="Arial" panose="020B0604020202020204" pitchFamily="34" charset="0"/>
                <a:cs typeface="Arial" panose="020B0604020202020204" pitchFamily="34" charset="0"/>
              </a:rPr>
              <a:t> btw-</a:t>
            </a:r>
            <a:r>
              <a:rPr lang="en-US" sz="1200" dirty="0" err="1">
                <a:latin typeface="Arial" panose="020B0604020202020204" pitchFamily="34" charset="0"/>
                <a:cs typeface="Arial" panose="020B0604020202020204" pitchFamily="34" charset="0"/>
              </a:rPr>
              <a:t>bedrag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blijft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o.g.v</a:t>
            </a:r>
            <a:r>
              <a:rPr lang="en-US" sz="1200" dirty="0">
                <a:latin typeface="Arial" panose="020B0604020202020204" pitchFamily="34" charset="0"/>
                <a:cs typeface="Arial" panose="020B0604020202020204" pitchFamily="34" charset="0"/>
              </a:rPr>
              <a:t>. para. 24, punt 7 BBBB </a:t>
            </a:r>
            <a:r>
              <a:rPr lang="en-US" sz="1200" dirty="0" err="1">
                <a:latin typeface="Arial" panose="020B0604020202020204" pitchFamily="34" charset="0"/>
                <a:cs typeface="Arial" panose="020B0604020202020204" pitchFamily="34" charset="0"/>
              </a:rPr>
              <a:t>achterwege</a:t>
            </a:r>
            <a:r>
              <a:rPr lang="en-US" sz="12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Vergrijpboete</a:t>
            </a:r>
            <a:r>
              <a:rPr lang="en-US" sz="1200" dirty="0">
                <a:latin typeface="Arial" panose="020B0604020202020204" pitchFamily="34" charset="0"/>
                <a:cs typeface="Arial" panose="020B0604020202020204" pitchFamily="34" charset="0"/>
              </a:rPr>
              <a:t> 67f(1)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niet-voldoen</a:t>
            </a:r>
            <a:r>
              <a:rPr lang="en-US" sz="1200" dirty="0">
                <a:latin typeface="Arial" panose="020B0604020202020204" pitchFamily="34" charset="0"/>
                <a:cs typeface="Arial" panose="020B0604020202020204" pitchFamily="34" charset="0"/>
              </a:rPr>
              <a:t> van </a:t>
            </a:r>
            <a:r>
              <a:rPr lang="en-US" sz="1200" dirty="0" err="1">
                <a:latin typeface="Arial" panose="020B0604020202020204" pitchFamily="34" charset="0"/>
                <a:cs typeface="Arial" panose="020B0604020202020204" pitchFamily="34" charset="0"/>
              </a:rPr>
              <a:t>juiste</a:t>
            </a:r>
            <a:r>
              <a:rPr lang="en-US" sz="1200" dirty="0">
                <a:latin typeface="Arial" panose="020B0604020202020204" pitchFamily="34" charset="0"/>
                <a:cs typeface="Arial" panose="020B0604020202020204" pitchFamily="34" charset="0"/>
              </a:rPr>
              <a:t> btw-</a:t>
            </a:r>
            <a:r>
              <a:rPr lang="en-US" sz="1200" dirty="0" err="1">
                <a:latin typeface="Arial" panose="020B0604020202020204" pitchFamily="34" charset="0"/>
                <a:cs typeface="Arial" panose="020B0604020202020204" pitchFamily="34" charset="0"/>
              </a:rPr>
              <a:t>bedrag</a:t>
            </a:r>
            <a:r>
              <a:rPr lang="en-US" sz="1200" dirty="0">
                <a:latin typeface="Arial" panose="020B0604020202020204" pitchFamily="34" charset="0"/>
                <a:cs typeface="Arial" panose="020B0604020202020204" pitchFamily="34" charset="0"/>
              </a:rPr>
              <a:t> is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is </a:t>
            </a:r>
            <a:r>
              <a:rPr lang="en-US" sz="1200" b="1"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(want </a:t>
            </a:r>
            <a:r>
              <a:rPr lang="en-US" sz="1200" dirty="0" err="1">
                <a:latin typeface="Arial" panose="020B0604020202020204" pitchFamily="34" charset="0"/>
                <a:cs typeface="Arial" panose="020B0604020202020204" pitchFamily="34" charset="0"/>
              </a:rPr>
              <a:t>zelf</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gemeld</a:t>
            </a:r>
            <a:r>
              <a:rPr lang="en-US" sz="12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Verzuimboete</a:t>
            </a:r>
            <a:r>
              <a:rPr lang="en-US" sz="1200" dirty="0">
                <a:latin typeface="Arial" panose="020B0604020202020204" pitchFamily="34" charset="0"/>
                <a:cs typeface="Arial" panose="020B0604020202020204" pitchFamily="34" charset="0"/>
              </a:rPr>
              <a:t> 10a(3)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tijdig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melden</a:t>
            </a:r>
            <a:r>
              <a:rPr lang="en-US" sz="1200" dirty="0">
                <a:latin typeface="Arial" panose="020B0604020202020204" pitchFamily="34" charset="0"/>
                <a:cs typeface="Arial" panose="020B0604020202020204" pitchFamily="34" charset="0"/>
              </a:rPr>
              <a:t> is </a:t>
            </a:r>
            <a:r>
              <a:rPr lang="en-US" sz="1200" b="1"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wettelijk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in </a:t>
            </a:r>
            <a:r>
              <a:rPr lang="en-US" sz="1200" dirty="0" err="1">
                <a:latin typeface="Arial" panose="020B0604020202020204" pitchFamily="34" charset="0"/>
                <a:cs typeface="Arial" panose="020B0604020202020204" pitchFamily="34" charset="0"/>
              </a:rPr>
              <a:t>voorzien</a:t>
            </a:r>
            <a:r>
              <a:rPr lang="en-US" sz="12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Vergrijpboete</a:t>
            </a:r>
            <a:r>
              <a:rPr lang="en-US" sz="1200" dirty="0">
                <a:latin typeface="Arial" panose="020B0604020202020204" pitchFamily="34" charset="0"/>
                <a:cs typeface="Arial" panose="020B0604020202020204" pitchFamily="34" charset="0"/>
              </a:rPr>
              <a:t> 10a(3)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tijdig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melden</a:t>
            </a:r>
            <a:r>
              <a:rPr lang="en-US" sz="1200" dirty="0">
                <a:latin typeface="Arial" panose="020B0604020202020204" pitchFamily="34" charset="0"/>
                <a:cs typeface="Arial" panose="020B0604020202020204" pitchFamily="34" charset="0"/>
              </a:rPr>
              <a:t> is </a:t>
            </a:r>
            <a:r>
              <a:rPr lang="en-US" sz="1200" b="1"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(er is </a:t>
            </a:r>
            <a:r>
              <a:rPr lang="en-US" sz="1200" dirty="0" err="1">
                <a:latin typeface="Arial" panose="020B0604020202020204" pitchFamily="34" charset="0"/>
                <a:cs typeface="Arial" panose="020B0604020202020204" pitchFamily="34" charset="0"/>
              </a:rPr>
              <a:t>wel</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tijdig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gemeld</a:t>
            </a:r>
            <a:r>
              <a:rPr lang="en-US" sz="1200" dirty="0">
                <a:latin typeface="Arial" panose="020B0604020202020204" pitchFamily="34" charset="0"/>
                <a:cs typeface="Arial" panose="020B0604020202020204" pitchFamily="34" charset="0"/>
              </a:rPr>
              <a:t>).</a:t>
            </a:r>
            <a:endParaRPr lang="nl-NL" sz="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2BAA945D-4026-B4C3-ECD7-FA93153481D5}"/>
              </a:ext>
            </a:extLst>
          </p:cNvPr>
          <p:cNvSpPr/>
          <p:nvPr/>
        </p:nvSpPr>
        <p:spPr>
          <a:xfrm>
            <a:off x="11106807" y="307429"/>
            <a:ext cx="620114" cy="646385"/>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panose="020B0604020202020204" pitchFamily="34" charset="0"/>
                <a:cs typeface="Arial" panose="020B0604020202020204" pitchFamily="34" charset="0"/>
              </a:rPr>
              <a:t>1</a:t>
            </a:r>
            <a:endParaRPr lang="nl-NL"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0247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728A-40B2-9E78-9795-759D21F2434C}"/>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CE02F97-EC0D-CD01-E018-764C9FE8CBAF}"/>
              </a:ext>
            </a:extLst>
          </p:cNvPr>
          <p:cNvCxnSpPr/>
          <p:nvPr/>
        </p:nvCxnSpPr>
        <p:spPr>
          <a:xfrm>
            <a:off x="1150883" y="2151995"/>
            <a:ext cx="9680027" cy="0"/>
          </a:xfrm>
          <a:prstGeom prst="line">
            <a:avLst/>
          </a:prstGeom>
          <a:ln>
            <a:solidFill>
              <a:schemeClr val="tx1"/>
            </a:solidFill>
            <a:headEnd type="diamond" w="med" len="med"/>
            <a:tailEnd type="diamond" w="med" len="med"/>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4F79E305-F25B-8108-9A7E-0049ACAACADE}"/>
              </a:ext>
            </a:extLst>
          </p:cNvPr>
          <p:cNvCxnSpPr>
            <a:cxnSpLocks/>
          </p:cNvCxnSpPr>
          <p:nvPr/>
        </p:nvCxnSpPr>
        <p:spPr>
          <a:xfrm>
            <a:off x="2159875"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A77D74B-988A-DC8A-C838-262414E89B9E}"/>
              </a:ext>
            </a:extLst>
          </p:cNvPr>
          <p:cNvCxnSpPr>
            <a:cxnSpLocks/>
          </p:cNvCxnSpPr>
          <p:nvPr/>
        </p:nvCxnSpPr>
        <p:spPr>
          <a:xfrm>
            <a:off x="9536836"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Speech Bubble: Rectangle 12">
            <a:extLst>
              <a:ext uri="{FF2B5EF4-FFF2-40B4-BE49-F238E27FC236}">
                <a16:creationId xmlns:a16="http://schemas.microsoft.com/office/drawing/2014/main" id="{67A78B17-70AC-EBF6-414C-F85C0BD7BA94}"/>
              </a:ext>
            </a:extLst>
          </p:cNvPr>
          <p:cNvSpPr/>
          <p:nvPr/>
        </p:nvSpPr>
        <p:spPr>
          <a:xfrm>
            <a:off x="8873950" y="794815"/>
            <a:ext cx="2160000" cy="720000"/>
          </a:xfrm>
          <a:prstGeom prst="wedgeRectCallout">
            <a:avLst>
              <a:gd name="adj1" fmla="val 86"/>
              <a:gd name="adj2" fmla="val 139565"/>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Suppletie</a:t>
            </a:r>
          </a:p>
        </p:txBody>
      </p:sp>
      <p:cxnSp>
        <p:nvCxnSpPr>
          <p:cNvPr id="16" name="Straight Connector 15">
            <a:extLst>
              <a:ext uri="{FF2B5EF4-FFF2-40B4-BE49-F238E27FC236}">
                <a16:creationId xmlns:a16="http://schemas.microsoft.com/office/drawing/2014/main" id="{911E7A7B-751E-E6CC-150F-FEA9A9C768CF}"/>
              </a:ext>
            </a:extLst>
          </p:cNvPr>
          <p:cNvCxnSpPr>
            <a:cxnSpLocks/>
          </p:cNvCxnSpPr>
          <p:nvPr/>
        </p:nvCxnSpPr>
        <p:spPr>
          <a:xfrm>
            <a:off x="9953950"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C7F11DF7-F042-BBE2-7BDB-3E4E0FFC2985}"/>
              </a:ext>
            </a:extLst>
          </p:cNvPr>
          <p:cNvSpPr/>
          <p:nvPr/>
        </p:nvSpPr>
        <p:spPr>
          <a:xfrm>
            <a:off x="1150878" y="536023"/>
            <a:ext cx="5760000" cy="1224000"/>
          </a:xfrm>
          <a:prstGeom prst="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Standaard</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situatie</a:t>
            </a:r>
            <a:r>
              <a:rPr lang="en-US" sz="1200" dirty="0">
                <a:solidFill>
                  <a:schemeClr val="tx1"/>
                </a:solidFill>
                <a:latin typeface="Arial" panose="020B0604020202020204" pitchFamily="34" charset="0"/>
                <a:cs typeface="Arial" panose="020B0604020202020204" pitchFamily="34" charset="0"/>
              </a:rPr>
              <a:t>, maar </a:t>
            </a:r>
            <a:r>
              <a:rPr lang="en-US" sz="1200" dirty="0" err="1">
                <a:solidFill>
                  <a:schemeClr val="tx1"/>
                </a:solidFill>
                <a:latin typeface="Arial" panose="020B0604020202020204" pitchFamily="34" charset="0"/>
                <a:cs typeface="Arial" panose="020B0604020202020204" pitchFamily="34" charset="0"/>
              </a:rPr>
              <a:t>suppletie</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na</a:t>
            </a:r>
            <a:r>
              <a:rPr lang="en-US" sz="1200" dirty="0">
                <a:solidFill>
                  <a:schemeClr val="tx1"/>
                </a:solidFill>
                <a:latin typeface="Arial" panose="020B0604020202020204" pitchFamily="34" charset="0"/>
                <a:cs typeface="Arial" panose="020B0604020202020204" pitchFamily="34" charset="0"/>
              </a:rPr>
              <a:t> 16 </a:t>
            </a:r>
            <a:r>
              <a:rPr lang="en-US" sz="1200" dirty="0" err="1">
                <a:solidFill>
                  <a:schemeClr val="tx1"/>
                </a:solidFill>
                <a:latin typeface="Arial" panose="020B0604020202020204" pitchFamily="34" charset="0"/>
                <a:cs typeface="Arial" panose="020B0604020202020204" pitchFamily="34" charset="0"/>
              </a:rPr>
              <a:t>weken</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Inspecteur</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niet</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bekend</a:t>
            </a:r>
            <a:r>
              <a:rPr lang="en-US" sz="1200" dirty="0">
                <a:solidFill>
                  <a:schemeClr val="tx1"/>
                </a:solidFill>
                <a:latin typeface="Arial" panose="020B0604020202020204" pitchFamily="34" charset="0"/>
                <a:cs typeface="Arial" panose="020B0604020202020204" pitchFamily="34" charset="0"/>
              </a:rPr>
              <a:t> met / </a:t>
            </a:r>
            <a:r>
              <a:rPr lang="en-US" sz="1200" dirty="0" err="1">
                <a:solidFill>
                  <a:schemeClr val="tx1"/>
                </a:solidFill>
                <a:latin typeface="Arial" panose="020B0604020202020204" pitchFamily="34" charset="0"/>
                <a:cs typeface="Arial" panose="020B0604020202020204" pitchFamily="34" charset="0"/>
              </a:rPr>
              <a:t>geen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aanleiding</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voor</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onderzoek</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naar</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een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onjuistheid</a:t>
            </a:r>
            <a:r>
              <a:rPr lang="en-US" sz="1200" dirty="0">
                <a:solidFill>
                  <a:schemeClr val="tx1"/>
                </a:solidFill>
                <a:latin typeface="Arial" panose="020B0604020202020204" pitchFamily="34" charset="0"/>
                <a:cs typeface="Arial" panose="020B0604020202020204" pitchFamily="34" charset="0"/>
              </a:rPr>
              <a:t> of </a:t>
            </a:r>
            <a:r>
              <a:rPr lang="en-US" sz="1200" dirty="0" err="1">
                <a:solidFill>
                  <a:schemeClr val="tx1"/>
                </a:solidFill>
                <a:latin typeface="Arial" panose="020B0604020202020204" pitchFamily="34" charset="0"/>
                <a:cs typeface="Arial" panose="020B0604020202020204" pitchFamily="34" charset="0"/>
              </a:rPr>
              <a:t>onvolledigheid</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Suppletie</a:t>
            </a:r>
            <a:r>
              <a:rPr lang="en-US" sz="1200" dirty="0">
                <a:solidFill>
                  <a:schemeClr val="tx1"/>
                </a:solidFill>
                <a:latin typeface="Arial" panose="020B0604020202020204" pitchFamily="34" charset="0"/>
                <a:cs typeface="Arial" panose="020B0604020202020204" pitchFamily="34" charset="0"/>
              </a:rPr>
              <a:t> is </a:t>
            </a:r>
            <a:r>
              <a:rPr lang="en-US" sz="1200" dirty="0" err="1">
                <a:solidFill>
                  <a:schemeClr val="tx1"/>
                </a:solidFill>
                <a:latin typeface="Arial" panose="020B0604020202020204" pitchFamily="34" charset="0"/>
                <a:cs typeface="Arial" panose="020B0604020202020204" pitchFamily="34" charset="0"/>
              </a:rPr>
              <a:t>gedaan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uit</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eigener</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beweging</a:t>
            </a:r>
            <a:r>
              <a:rPr lang="en-US" sz="12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Suppletie</a:t>
            </a:r>
            <a:r>
              <a:rPr lang="en-US" sz="1200" dirty="0">
                <a:solidFill>
                  <a:schemeClr val="tx1"/>
                </a:solidFill>
                <a:latin typeface="Arial" panose="020B0604020202020204" pitchFamily="34" charset="0"/>
                <a:cs typeface="Arial" panose="020B0604020202020204" pitchFamily="34" charset="0"/>
              </a:rPr>
              <a:t> is </a:t>
            </a:r>
            <a:r>
              <a:rPr lang="en-US" sz="1200" dirty="0" err="1">
                <a:solidFill>
                  <a:schemeClr val="tx1"/>
                </a:solidFill>
                <a:latin typeface="Arial" panose="020B0604020202020204" pitchFamily="34" charset="0"/>
                <a:cs typeface="Arial" panose="020B0604020202020204" pitchFamily="34" charset="0"/>
              </a:rPr>
              <a:t>gedaan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ná</a:t>
            </a:r>
            <a:r>
              <a:rPr lang="en-US" sz="1200" dirty="0">
                <a:solidFill>
                  <a:schemeClr val="tx1"/>
                </a:solidFill>
                <a:latin typeface="Arial" panose="020B0604020202020204" pitchFamily="34" charset="0"/>
                <a:cs typeface="Arial" panose="020B0604020202020204" pitchFamily="34" charset="0"/>
              </a:rPr>
              <a:t> </a:t>
            </a:r>
            <a:r>
              <a:rPr lang="nl-NL" sz="1200" dirty="0">
                <a:solidFill>
                  <a:schemeClr val="tx1"/>
                </a:solidFill>
                <a:latin typeface="Arial" panose="020B0604020202020204" pitchFamily="34" charset="0"/>
                <a:cs typeface="Arial" panose="020B0604020202020204" pitchFamily="34" charset="0"/>
              </a:rPr>
              <a:t>8-weken termijn (na 16 weken)</a:t>
            </a:r>
          </a:p>
        </p:txBody>
      </p:sp>
      <p:sp>
        <p:nvSpPr>
          <p:cNvPr id="18" name="TextBox 17">
            <a:extLst>
              <a:ext uri="{FF2B5EF4-FFF2-40B4-BE49-F238E27FC236}">
                <a16:creationId xmlns:a16="http://schemas.microsoft.com/office/drawing/2014/main" id="{98F03626-81B1-8F2E-1FA1-33359FB7B7AD}"/>
              </a:ext>
            </a:extLst>
          </p:cNvPr>
          <p:cNvSpPr txBox="1"/>
          <p:nvPr/>
        </p:nvSpPr>
        <p:spPr>
          <a:xfrm>
            <a:off x="1150880" y="3990962"/>
            <a:ext cx="9680027" cy="830997"/>
          </a:xfrm>
          <a:prstGeom prst="rect">
            <a:avLst/>
          </a:prstGeom>
          <a:noFill/>
          <a:ln>
            <a:solidFill>
              <a:schemeClr val="tx1"/>
            </a:solidFill>
          </a:ln>
        </p:spPr>
        <p:txBody>
          <a:bodyPr wrap="square" rtlCol="0">
            <a:spAutoFit/>
          </a:bodyPr>
          <a:lstStyle/>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Verzuimboete</a:t>
            </a:r>
            <a:r>
              <a:rPr lang="en-US" sz="1200" dirty="0">
                <a:latin typeface="Arial" panose="020B0604020202020204" pitchFamily="34" charset="0"/>
                <a:cs typeface="Arial" panose="020B0604020202020204" pitchFamily="34" charset="0"/>
              </a:rPr>
              <a:t> 67b(1)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niet-voldoen</a:t>
            </a:r>
            <a:r>
              <a:rPr lang="en-US" sz="1200" dirty="0">
                <a:latin typeface="Arial" panose="020B0604020202020204" pitchFamily="34" charset="0"/>
                <a:cs typeface="Arial" panose="020B0604020202020204" pitchFamily="34" charset="0"/>
              </a:rPr>
              <a:t> van </a:t>
            </a:r>
            <a:r>
              <a:rPr lang="en-US" sz="1200" dirty="0" err="1">
                <a:latin typeface="Arial" panose="020B0604020202020204" pitchFamily="34" charset="0"/>
                <a:cs typeface="Arial" panose="020B0604020202020204" pitchFamily="34" charset="0"/>
              </a:rPr>
              <a:t>juiste</a:t>
            </a:r>
            <a:r>
              <a:rPr lang="en-US" sz="1200" dirty="0">
                <a:latin typeface="Arial" panose="020B0604020202020204" pitchFamily="34" charset="0"/>
                <a:cs typeface="Arial" panose="020B0604020202020204" pitchFamily="34" charset="0"/>
              </a:rPr>
              <a:t> btw-</a:t>
            </a:r>
            <a:r>
              <a:rPr lang="en-US" sz="1200" dirty="0" err="1">
                <a:latin typeface="Arial" panose="020B0604020202020204" pitchFamily="34" charset="0"/>
                <a:cs typeface="Arial" panose="020B0604020202020204" pitchFamily="34" charset="0"/>
              </a:rPr>
              <a:t>bedrag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blijft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o.g.v</a:t>
            </a:r>
            <a:r>
              <a:rPr lang="en-US" sz="1200" dirty="0">
                <a:latin typeface="Arial" panose="020B0604020202020204" pitchFamily="34" charset="0"/>
                <a:cs typeface="Arial" panose="020B0604020202020204" pitchFamily="34" charset="0"/>
              </a:rPr>
              <a:t>. para. 24, punt 7 BBBB </a:t>
            </a:r>
            <a:r>
              <a:rPr lang="en-US" sz="1200" dirty="0" err="1">
                <a:latin typeface="Arial" panose="020B0604020202020204" pitchFamily="34" charset="0"/>
                <a:cs typeface="Arial" panose="020B0604020202020204" pitchFamily="34" charset="0"/>
              </a:rPr>
              <a:t>achterwege</a:t>
            </a:r>
            <a:r>
              <a:rPr lang="en-US" sz="12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Vergrijpboete</a:t>
            </a:r>
            <a:r>
              <a:rPr lang="en-US" sz="1200" dirty="0">
                <a:latin typeface="Arial" panose="020B0604020202020204" pitchFamily="34" charset="0"/>
                <a:cs typeface="Arial" panose="020B0604020202020204" pitchFamily="34" charset="0"/>
              </a:rPr>
              <a:t> 67f(1)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niet-voldoen</a:t>
            </a:r>
            <a:r>
              <a:rPr lang="en-US" sz="1200" dirty="0">
                <a:latin typeface="Arial" panose="020B0604020202020204" pitchFamily="34" charset="0"/>
                <a:cs typeface="Arial" panose="020B0604020202020204" pitchFamily="34" charset="0"/>
              </a:rPr>
              <a:t> van </a:t>
            </a:r>
            <a:r>
              <a:rPr lang="en-US" sz="1200" dirty="0" err="1">
                <a:latin typeface="Arial" panose="020B0604020202020204" pitchFamily="34" charset="0"/>
                <a:cs typeface="Arial" panose="020B0604020202020204" pitchFamily="34" charset="0"/>
              </a:rPr>
              <a:t>juiste</a:t>
            </a:r>
            <a:r>
              <a:rPr lang="en-US" sz="1200" dirty="0">
                <a:latin typeface="Arial" panose="020B0604020202020204" pitchFamily="34" charset="0"/>
                <a:cs typeface="Arial" panose="020B0604020202020204" pitchFamily="34" charset="0"/>
              </a:rPr>
              <a:t> btw-</a:t>
            </a:r>
            <a:r>
              <a:rPr lang="en-US" sz="1200" dirty="0" err="1">
                <a:latin typeface="Arial" panose="020B0604020202020204" pitchFamily="34" charset="0"/>
                <a:cs typeface="Arial" panose="020B0604020202020204" pitchFamily="34" charset="0"/>
              </a:rPr>
              <a:t>bedrag</a:t>
            </a:r>
            <a:r>
              <a:rPr lang="en-US" sz="1200" dirty="0">
                <a:latin typeface="Arial" panose="020B0604020202020204" pitchFamily="34" charset="0"/>
                <a:cs typeface="Arial" panose="020B0604020202020204" pitchFamily="34" charset="0"/>
              </a:rPr>
              <a:t> is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is </a:t>
            </a:r>
            <a:r>
              <a:rPr lang="en-US" sz="1200" b="1"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(want </a:t>
            </a:r>
            <a:r>
              <a:rPr lang="en-US" sz="1200" dirty="0" err="1">
                <a:latin typeface="Arial" panose="020B0604020202020204" pitchFamily="34" charset="0"/>
                <a:cs typeface="Arial" panose="020B0604020202020204" pitchFamily="34" charset="0"/>
              </a:rPr>
              <a:t>zelf</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gemeld</a:t>
            </a:r>
            <a:r>
              <a:rPr lang="en-US" sz="12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Verzuimboete</a:t>
            </a:r>
            <a:r>
              <a:rPr lang="en-US" sz="1200" dirty="0">
                <a:latin typeface="Arial" panose="020B0604020202020204" pitchFamily="34" charset="0"/>
                <a:cs typeface="Arial" panose="020B0604020202020204" pitchFamily="34" charset="0"/>
              </a:rPr>
              <a:t> 10a(3)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tijdig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melden</a:t>
            </a:r>
            <a:r>
              <a:rPr lang="en-US" sz="1200" dirty="0">
                <a:latin typeface="Arial" panose="020B0604020202020204" pitchFamily="34" charset="0"/>
                <a:cs typeface="Arial" panose="020B0604020202020204" pitchFamily="34" charset="0"/>
              </a:rPr>
              <a:t> is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wettelijk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in </a:t>
            </a:r>
            <a:r>
              <a:rPr lang="en-US" sz="1200" dirty="0" err="1">
                <a:latin typeface="Arial" panose="020B0604020202020204" pitchFamily="34" charset="0"/>
                <a:cs typeface="Arial" panose="020B0604020202020204" pitchFamily="34" charset="0"/>
              </a:rPr>
              <a:t>voorzien</a:t>
            </a:r>
            <a:r>
              <a:rPr lang="en-US" sz="12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Vergrijpboete</a:t>
            </a:r>
            <a:r>
              <a:rPr lang="en-US" sz="1200" dirty="0">
                <a:latin typeface="Arial" panose="020B0604020202020204" pitchFamily="34" charset="0"/>
                <a:cs typeface="Arial" panose="020B0604020202020204" pitchFamily="34" charset="0"/>
              </a:rPr>
              <a:t> 10a(3)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tijdig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melden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waarschijnlijk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weliswaar</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laat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gemeld</a:t>
            </a:r>
            <a:r>
              <a:rPr lang="en-US" sz="1200" dirty="0">
                <a:latin typeface="Arial" panose="020B0604020202020204" pitchFamily="34" charset="0"/>
                <a:cs typeface="Arial" panose="020B0604020202020204" pitchFamily="34" charset="0"/>
              </a:rPr>
              <a:t>, maar </a:t>
            </a:r>
            <a:r>
              <a:rPr lang="en-US" sz="1200" dirty="0" err="1">
                <a:latin typeface="Arial" panose="020B0604020202020204" pitchFamily="34" charset="0"/>
                <a:cs typeface="Arial" panose="020B0604020202020204" pitchFamily="34" charset="0"/>
              </a:rPr>
              <a:t>geen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opzet</a:t>
            </a:r>
            <a:r>
              <a:rPr lang="en-US" sz="1200" dirty="0">
                <a:latin typeface="Arial" panose="020B0604020202020204" pitchFamily="34" charset="0"/>
                <a:cs typeface="Arial" panose="020B0604020202020204" pitchFamily="34" charset="0"/>
              </a:rPr>
              <a:t> / grove </a:t>
            </a:r>
            <a:r>
              <a:rPr lang="en-US" sz="1200" dirty="0" err="1">
                <a:latin typeface="Arial" panose="020B0604020202020204" pitchFamily="34" charset="0"/>
                <a:cs typeface="Arial" panose="020B0604020202020204" pitchFamily="34" charset="0"/>
              </a:rPr>
              <a:t>schuld</a:t>
            </a:r>
            <a:r>
              <a:rPr lang="en-US" sz="1200" dirty="0">
                <a:latin typeface="Arial" panose="020B0604020202020204" pitchFamily="34" charset="0"/>
                <a:cs typeface="Arial" panose="020B0604020202020204" pitchFamily="34" charset="0"/>
              </a:rPr>
              <a:t>)</a:t>
            </a:r>
            <a:endParaRPr lang="nl-NL" sz="1200" dirty="0">
              <a:latin typeface="Arial" panose="020B0604020202020204" pitchFamily="34" charset="0"/>
              <a:cs typeface="Arial" panose="020B0604020202020204" pitchFamily="34" charset="0"/>
            </a:endParaRPr>
          </a:p>
        </p:txBody>
      </p:sp>
      <p:sp>
        <p:nvSpPr>
          <p:cNvPr id="3" name="Speech Bubble: Rectangle 2">
            <a:extLst>
              <a:ext uri="{FF2B5EF4-FFF2-40B4-BE49-F238E27FC236}">
                <a16:creationId xmlns:a16="http://schemas.microsoft.com/office/drawing/2014/main" id="{1A2772DA-B461-C1A8-114E-CFB7490C74BD}"/>
              </a:ext>
            </a:extLst>
          </p:cNvPr>
          <p:cNvSpPr/>
          <p:nvPr/>
        </p:nvSpPr>
        <p:spPr>
          <a:xfrm>
            <a:off x="1150879" y="2908739"/>
            <a:ext cx="2160000" cy="720000"/>
          </a:xfrm>
          <a:prstGeom prst="wedgeRectCallout">
            <a:avLst>
              <a:gd name="adj1" fmla="val -3638"/>
              <a:gd name="adj2" fmla="val -153539"/>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Belastingplichtige ontdekt onjuistheid of onvolledigheid</a:t>
            </a:r>
          </a:p>
        </p:txBody>
      </p:sp>
      <p:sp>
        <p:nvSpPr>
          <p:cNvPr id="4" name="Speech Bubble: Rectangle 3">
            <a:extLst>
              <a:ext uri="{FF2B5EF4-FFF2-40B4-BE49-F238E27FC236}">
                <a16:creationId xmlns:a16="http://schemas.microsoft.com/office/drawing/2014/main" id="{57F7FEF9-8D62-BB2B-41B8-CEE302134DBF}"/>
              </a:ext>
            </a:extLst>
          </p:cNvPr>
          <p:cNvSpPr/>
          <p:nvPr/>
        </p:nvSpPr>
        <p:spPr>
          <a:xfrm>
            <a:off x="8429308" y="2908739"/>
            <a:ext cx="2160000" cy="720000"/>
          </a:xfrm>
          <a:prstGeom prst="wedgeRectCallout">
            <a:avLst>
              <a:gd name="adj1" fmla="val 1546"/>
              <a:gd name="adj2" fmla="val -155936"/>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b="1" u="sng" dirty="0">
                <a:solidFill>
                  <a:sysClr val="windowText" lastClr="000000"/>
                </a:solidFill>
                <a:latin typeface="Arial" panose="020B0604020202020204" pitchFamily="34" charset="0"/>
                <a:cs typeface="Arial" panose="020B0604020202020204" pitchFamily="34" charset="0"/>
              </a:rPr>
              <a:t>16</a:t>
            </a:r>
            <a:r>
              <a:rPr lang="nl-NL" sz="1200" dirty="0">
                <a:solidFill>
                  <a:sysClr val="windowText" lastClr="000000"/>
                </a:solidFill>
                <a:latin typeface="Arial" panose="020B0604020202020204" pitchFamily="34" charset="0"/>
                <a:cs typeface="Arial" panose="020B0604020202020204" pitchFamily="34" charset="0"/>
              </a:rPr>
              <a:t> weken nadat belastingplichtige onjuistheid of onvolledigheid heeft ontdekt</a:t>
            </a:r>
          </a:p>
        </p:txBody>
      </p:sp>
      <p:cxnSp>
        <p:nvCxnSpPr>
          <p:cNvPr id="15" name="Straight Connector 14">
            <a:extLst>
              <a:ext uri="{FF2B5EF4-FFF2-40B4-BE49-F238E27FC236}">
                <a16:creationId xmlns:a16="http://schemas.microsoft.com/office/drawing/2014/main" id="{F005B4ED-FED0-5A01-6B35-23DE276B0F07}"/>
              </a:ext>
            </a:extLst>
          </p:cNvPr>
          <p:cNvCxnSpPr>
            <a:cxnSpLocks/>
          </p:cNvCxnSpPr>
          <p:nvPr/>
        </p:nvCxnSpPr>
        <p:spPr>
          <a:xfrm>
            <a:off x="7198272"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Speech Bubble: Rectangle 18">
            <a:extLst>
              <a:ext uri="{FF2B5EF4-FFF2-40B4-BE49-F238E27FC236}">
                <a16:creationId xmlns:a16="http://schemas.microsoft.com/office/drawing/2014/main" id="{DD449AA4-259C-7055-8E1A-72C35B184D69}"/>
              </a:ext>
            </a:extLst>
          </p:cNvPr>
          <p:cNvSpPr/>
          <p:nvPr/>
        </p:nvSpPr>
        <p:spPr>
          <a:xfrm>
            <a:off x="6096000" y="2908739"/>
            <a:ext cx="2160000" cy="720000"/>
          </a:xfrm>
          <a:prstGeom prst="wedgeRectCallout">
            <a:avLst>
              <a:gd name="adj1" fmla="val 1546"/>
              <a:gd name="adj2" fmla="val -155936"/>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8 weken nadat belastingplichtige onjuistheid of onvolledigheid heeft ontdekt</a:t>
            </a:r>
          </a:p>
        </p:txBody>
      </p:sp>
      <p:grpSp>
        <p:nvGrpSpPr>
          <p:cNvPr id="32" name="Group 31">
            <a:extLst>
              <a:ext uri="{FF2B5EF4-FFF2-40B4-BE49-F238E27FC236}">
                <a16:creationId xmlns:a16="http://schemas.microsoft.com/office/drawing/2014/main" id="{ABED74F4-FA96-CC55-FC36-A1B901F98A2D}"/>
              </a:ext>
            </a:extLst>
          </p:cNvPr>
          <p:cNvGrpSpPr/>
          <p:nvPr/>
        </p:nvGrpSpPr>
        <p:grpSpPr>
          <a:xfrm>
            <a:off x="8203313" y="2013294"/>
            <a:ext cx="546538" cy="293167"/>
            <a:chOff x="7874875" y="1758983"/>
            <a:chExt cx="447998" cy="293167"/>
          </a:xfrm>
        </p:grpSpPr>
        <p:sp>
          <p:nvSpPr>
            <p:cNvPr id="31" name="Rectangle 30">
              <a:extLst>
                <a:ext uri="{FF2B5EF4-FFF2-40B4-BE49-F238E27FC236}">
                  <a16:creationId xmlns:a16="http://schemas.microsoft.com/office/drawing/2014/main" id="{95DC8F99-E301-C85A-93EB-5871C9E24F04}"/>
                </a:ext>
              </a:extLst>
            </p:cNvPr>
            <p:cNvSpPr/>
            <p:nvPr/>
          </p:nvSpPr>
          <p:spPr>
            <a:xfrm>
              <a:off x="7874875" y="1758983"/>
              <a:ext cx="447998" cy="2890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22" name="Straight Connector 21">
              <a:extLst>
                <a:ext uri="{FF2B5EF4-FFF2-40B4-BE49-F238E27FC236}">
                  <a16:creationId xmlns:a16="http://schemas.microsoft.com/office/drawing/2014/main" id="{2A1DA854-773B-3671-39B1-B38494E74734}"/>
                </a:ext>
              </a:extLst>
            </p:cNvPr>
            <p:cNvCxnSpPr>
              <a:cxnSpLocks/>
            </p:cNvCxnSpPr>
            <p:nvPr/>
          </p:nvCxnSpPr>
          <p:spPr>
            <a:xfrm>
              <a:off x="7874875" y="1891865"/>
              <a:ext cx="152400" cy="16028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DC450066-ACBA-579E-2804-B54A6748F5DE}"/>
                </a:ext>
              </a:extLst>
            </p:cNvPr>
            <p:cNvCxnSpPr>
              <a:cxnSpLocks/>
            </p:cNvCxnSpPr>
            <p:nvPr/>
          </p:nvCxnSpPr>
          <p:spPr>
            <a:xfrm flipH="1">
              <a:off x="8035158" y="1760488"/>
              <a:ext cx="160434" cy="28903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F0ED5D8-E46B-052B-7712-3DD845462C49}"/>
                </a:ext>
              </a:extLst>
            </p:cNvPr>
            <p:cNvCxnSpPr>
              <a:cxnSpLocks/>
              <a:endCxn id="31" idx="3"/>
            </p:cNvCxnSpPr>
            <p:nvPr/>
          </p:nvCxnSpPr>
          <p:spPr>
            <a:xfrm>
              <a:off x="8195592" y="1758983"/>
              <a:ext cx="127281" cy="14451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4" name="Oval 33">
            <a:extLst>
              <a:ext uri="{FF2B5EF4-FFF2-40B4-BE49-F238E27FC236}">
                <a16:creationId xmlns:a16="http://schemas.microsoft.com/office/drawing/2014/main" id="{0BF598FC-7954-B1EF-D7A2-89CBEF14D1C1}"/>
              </a:ext>
            </a:extLst>
          </p:cNvPr>
          <p:cNvSpPr/>
          <p:nvPr/>
        </p:nvSpPr>
        <p:spPr>
          <a:xfrm>
            <a:off x="11106807" y="307429"/>
            <a:ext cx="620114" cy="646385"/>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panose="020B0604020202020204" pitchFamily="34" charset="0"/>
                <a:cs typeface="Arial" panose="020B0604020202020204" pitchFamily="34" charset="0"/>
              </a:rPr>
              <a:t>2</a:t>
            </a:r>
            <a:endParaRPr lang="nl-NL" b="1" dirty="0">
              <a:solidFill>
                <a:schemeClr val="tx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2260121-3B22-BF96-779D-43680A8E3D07}"/>
              </a:ext>
            </a:extLst>
          </p:cNvPr>
          <p:cNvSpPr txBox="1"/>
          <p:nvPr/>
        </p:nvSpPr>
        <p:spPr>
          <a:xfrm>
            <a:off x="1150880" y="5184182"/>
            <a:ext cx="9680027" cy="276999"/>
          </a:xfrm>
          <a:prstGeom prst="rect">
            <a:avLst/>
          </a:prstGeom>
          <a:noFill/>
          <a:ln>
            <a:solidFill>
              <a:schemeClr val="tx1"/>
            </a:solidFill>
          </a:ln>
        </p:spPr>
        <p:txBody>
          <a:bodyPr wrap="square" rtlCol="0">
            <a:spAutoFit/>
          </a:bodyPr>
          <a:lstStyle/>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8 </a:t>
            </a:r>
            <a:r>
              <a:rPr lang="en-US" sz="1200" dirty="0" err="1">
                <a:latin typeface="Arial" panose="020B0604020202020204" pitchFamily="34" charset="0"/>
                <a:cs typeface="Arial" panose="020B0604020202020204" pitchFamily="34" charset="0"/>
              </a:rPr>
              <a:t>weken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termijn</a:t>
            </a:r>
            <a:r>
              <a:rPr lang="en-US" sz="1200" dirty="0">
                <a:latin typeface="Arial" panose="020B0604020202020204" pitchFamily="34" charset="0"/>
                <a:cs typeface="Arial" panose="020B0604020202020204" pitchFamily="34" charset="0"/>
              </a:rPr>
              <a:t> van 15 </a:t>
            </a:r>
            <a:r>
              <a:rPr lang="en-US" sz="1200" dirty="0" err="1">
                <a:latin typeface="Arial" panose="020B0604020202020204" pitchFamily="34" charset="0"/>
                <a:cs typeface="Arial" panose="020B0604020202020204" pitchFamily="34" charset="0"/>
              </a:rPr>
              <a:t>Uitv</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Besl</a:t>
            </a:r>
            <a:r>
              <a:rPr lang="en-US" sz="1200" dirty="0">
                <a:latin typeface="Arial" panose="020B0604020202020204" pitchFamily="34" charset="0"/>
                <a:cs typeface="Arial" panose="020B0604020202020204" pitchFamily="34" charset="0"/>
              </a:rPr>
              <a:t>. OB is </a:t>
            </a:r>
            <a:r>
              <a:rPr lang="en-US" sz="1200" dirty="0" err="1">
                <a:latin typeface="Arial" panose="020B0604020202020204" pitchFamily="34" charset="0"/>
                <a:cs typeface="Arial" panose="020B0604020202020204" pitchFamily="34" charset="0"/>
              </a:rPr>
              <a:t>dus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relevant</a:t>
            </a:r>
            <a:endParaRPr lang="nl-NL"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6178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3A57A-270C-569E-5EA6-6F7D2CDA6DCE}"/>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C7C46F4-8BBA-47A6-25A8-BEB5F34F2DCF}"/>
              </a:ext>
            </a:extLst>
          </p:cNvPr>
          <p:cNvCxnSpPr/>
          <p:nvPr/>
        </p:nvCxnSpPr>
        <p:spPr>
          <a:xfrm>
            <a:off x="1150883" y="2151995"/>
            <a:ext cx="9680027" cy="0"/>
          </a:xfrm>
          <a:prstGeom prst="line">
            <a:avLst/>
          </a:prstGeom>
          <a:ln>
            <a:solidFill>
              <a:schemeClr val="tx1"/>
            </a:solidFill>
            <a:headEnd type="diamond" w="med" len="med"/>
            <a:tailEnd type="diamond" w="med" len="med"/>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5A12CC98-13D3-D1E4-9523-AE2388D44084}"/>
              </a:ext>
            </a:extLst>
          </p:cNvPr>
          <p:cNvCxnSpPr>
            <a:cxnSpLocks/>
          </p:cNvCxnSpPr>
          <p:nvPr/>
        </p:nvCxnSpPr>
        <p:spPr>
          <a:xfrm>
            <a:off x="2159875"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6BF67FC-94B3-B2AA-25EA-73483254A27B}"/>
              </a:ext>
            </a:extLst>
          </p:cNvPr>
          <p:cNvCxnSpPr>
            <a:cxnSpLocks/>
          </p:cNvCxnSpPr>
          <p:nvPr/>
        </p:nvCxnSpPr>
        <p:spPr>
          <a:xfrm>
            <a:off x="9953950"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B1B2CEAA-90EA-F83A-9041-771DDBF19047}"/>
              </a:ext>
            </a:extLst>
          </p:cNvPr>
          <p:cNvSpPr/>
          <p:nvPr/>
        </p:nvSpPr>
        <p:spPr>
          <a:xfrm>
            <a:off x="1150878" y="536023"/>
            <a:ext cx="5760000" cy="1224000"/>
          </a:xfrm>
          <a:prstGeom prst="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Voorbeeld</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belastingdienst</a:t>
            </a:r>
            <a:r>
              <a:rPr lang="en-US" sz="1200" dirty="0">
                <a:solidFill>
                  <a:schemeClr val="tx1"/>
                </a:solidFill>
                <a:latin typeface="Arial" panose="020B0604020202020204" pitchFamily="34" charset="0"/>
                <a:cs typeface="Arial" panose="020B0604020202020204" pitchFamily="34" charset="0"/>
              </a:rPr>
              <a:t> start </a:t>
            </a:r>
            <a:r>
              <a:rPr lang="en-US" sz="1200" dirty="0" err="1">
                <a:solidFill>
                  <a:schemeClr val="tx1"/>
                </a:solidFill>
                <a:latin typeface="Arial" panose="020B0604020202020204" pitchFamily="34" charset="0"/>
                <a:cs typeface="Arial" panose="020B0604020202020204" pitchFamily="34" charset="0"/>
              </a:rPr>
              <a:t>boekenonderzoek</a:t>
            </a:r>
            <a:r>
              <a:rPr lang="en-US" sz="1200" dirty="0">
                <a:solidFill>
                  <a:schemeClr val="tx1"/>
                </a:solidFill>
                <a:latin typeface="Arial" panose="020B0604020202020204" pitchFamily="34" charset="0"/>
                <a:cs typeface="Arial" panose="020B0604020202020204" pitchFamily="34" charset="0"/>
              </a:rPr>
              <a:t>. In loop van het </a:t>
            </a:r>
            <a:r>
              <a:rPr lang="en-US" sz="1200" dirty="0" err="1">
                <a:solidFill>
                  <a:schemeClr val="tx1"/>
                </a:solidFill>
                <a:latin typeface="Arial" panose="020B0604020202020204" pitchFamily="34" charset="0"/>
                <a:cs typeface="Arial" panose="020B0604020202020204" pitchFamily="34" charset="0"/>
              </a:rPr>
              <a:t>onderzoek</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ontdekt</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belastingplichtige</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zelf</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en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onjuistheid</a:t>
            </a:r>
            <a:r>
              <a:rPr lang="en-US" sz="1200" dirty="0">
                <a:solidFill>
                  <a:schemeClr val="tx1"/>
                </a:solidFill>
                <a:latin typeface="Arial" panose="020B0604020202020204" pitchFamily="34" charset="0"/>
                <a:cs typeface="Arial" panose="020B0604020202020204" pitchFamily="34" charset="0"/>
              </a:rPr>
              <a:t> of </a:t>
            </a:r>
            <a:r>
              <a:rPr lang="en-US" sz="1200" dirty="0" err="1">
                <a:solidFill>
                  <a:schemeClr val="tx1"/>
                </a:solidFill>
                <a:latin typeface="Arial" panose="020B0604020202020204" pitchFamily="34" charset="0"/>
                <a:cs typeface="Arial" panose="020B0604020202020204" pitchFamily="34" charset="0"/>
              </a:rPr>
              <a:t>onvolledigheid</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Suppletie</a:t>
            </a:r>
            <a:r>
              <a:rPr lang="en-US" sz="1200" dirty="0">
                <a:solidFill>
                  <a:schemeClr val="tx1"/>
                </a:solidFill>
                <a:latin typeface="Arial" panose="020B0604020202020204" pitchFamily="34" charset="0"/>
                <a:cs typeface="Arial" panose="020B0604020202020204" pitchFamily="34" charset="0"/>
              </a:rPr>
              <a:t> is </a:t>
            </a:r>
            <a:r>
              <a:rPr lang="en-US" sz="1200" dirty="0" err="1">
                <a:solidFill>
                  <a:schemeClr val="tx1"/>
                </a:solidFill>
                <a:latin typeface="Arial" panose="020B0604020202020204" pitchFamily="34" charset="0"/>
                <a:cs typeface="Arial" panose="020B0604020202020204" pitchFamily="34" charset="0"/>
              </a:rPr>
              <a:t>gedaan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uit</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eigener</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beweging</a:t>
            </a:r>
            <a:r>
              <a:rPr lang="en-US" sz="12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err="1">
                <a:solidFill>
                  <a:schemeClr val="tx1"/>
                </a:solidFill>
                <a:latin typeface="Arial" panose="020B0604020202020204" pitchFamily="34" charset="0"/>
                <a:cs typeface="Arial" panose="020B0604020202020204" pitchFamily="34" charset="0"/>
              </a:rPr>
              <a:t>Suppletie</a:t>
            </a:r>
            <a:r>
              <a:rPr lang="en-US" sz="1200" dirty="0">
                <a:solidFill>
                  <a:schemeClr val="tx1"/>
                </a:solidFill>
                <a:latin typeface="Arial" panose="020B0604020202020204" pitchFamily="34" charset="0"/>
                <a:cs typeface="Arial" panose="020B0604020202020204" pitchFamily="34" charset="0"/>
              </a:rPr>
              <a:t> is </a:t>
            </a:r>
            <a:r>
              <a:rPr lang="en-US" sz="1200" dirty="0" err="1">
                <a:solidFill>
                  <a:schemeClr val="tx1"/>
                </a:solidFill>
                <a:latin typeface="Arial" panose="020B0604020202020204" pitchFamily="34" charset="0"/>
                <a:cs typeface="Arial" panose="020B0604020202020204" pitchFamily="34" charset="0"/>
              </a:rPr>
              <a:t>gedaan</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binnen</a:t>
            </a:r>
            <a:r>
              <a:rPr lang="en-US" sz="1200" dirty="0">
                <a:solidFill>
                  <a:schemeClr val="tx1"/>
                </a:solidFill>
                <a:latin typeface="Arial" panose="020B0604020202020204" pitchFamily="34" charset="0"/>
                <a:cs typeface="Arial" panose="020B0604020202020204" pitchFamily="34" charset="0"/>
              </a:rPr>
              <a:t> </a:t>
            </a:r>
            <a:r>
              <a:rPr lang="nl-NL" sz="1200" dirty="0">
                <a:solidFill>
                  <a:schemeClr val="tx1"/>
                </a:solidFill>
                <a:latin typeface="Arial" panose="020B0604020202020204" pitchFamily="34" charset="0"/>
                <a:cs typeface="Arial" panose="020B0604020202020204" pitchFamily="34" charset="0"/>
              </a:rPr>
              <a:t>8-weken termijn</a:t>
            </a:r>
          </a:p>
        </p:txBody>
      </p:sp>
      <p:sp>
        <p:nvSpPr>
          <p:cNvPr id="18" name="TextBox 17">
            <a:extLst>
              <a:ext uri="{FF2B5EF4-FFF2-40B4-BE49-F238E27FC236}">
                <a16:creationId xmlns:a16="http://schemas.microsoft.com/office/drawing/2014/main" id="{B8664A84-BE75-5E26-9773-9DA4B194F535}"/>
              </a:ext>
            </a:extLst>
          </p:cNvPr>
          <p:cNvSpPr txBox="1"/>
          <p:nvPr/>
        </p:nvSpPr>
        <p:spPr>
          <a:xfrm>
            <a:off x="1150880" y="3990962"/>
            <a:ext cx="9824672" cy="1384995"/>
          </a:xfrm>
          <a:prstGeom prst="rect">
            <a:avLst/>
          </a:prstGeom>
          <a:noFill/>
          <a:ln>
            <a:solidFill>
              <a:schemeClr val="tx1"/>
            </a:solidFill>
          </a:ln>
        </p:spPr>
        <p:txBody>
          <a:bodyPr wrap="square" rtlCol="0">
            <a:spAutoFit/>
          </a:bodyPr>
          <a:lstStyle/>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Verzuimboete</a:t>
            </a:r>
            <a:r>
              <a:rPr lang="en-US" sz="1200" dirty="0">
                <a:latin typeface="Arial" panose="020B0604020202020204" pitchFamily="34" charset="0"/>
                <a:cs typeface="Arial" panose="020B0604020202020204" pitchFamily="34" charset="0"/>
              </a:rPr>
              <a:t> 67b(1)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niet-voldoen</a:t>
            </a:r>
            <a:r>
              <a:rPr lang="en-US" sz="1200" dirty="0">
                <a:latin typeface="Arial" panose="020B0604020202020204" pitchFamily="34" charset="0"/>
                <a:cs typeface="Arial" panose="020B0604020202020204" pitchFamily="34" charset="0"/>
              </a:rPr>
              <a:t> van </a:t>
            </a:r>
            <a:r>
              <a:rPr lang="en-US" sz="1200" dirty="0" err="1">
                <a:latin typeface="Arial" panose="020B0604020202020204" pitchFamily="34" charset="0"/>
                <a:cs typeface="Arial" panose="020B0604020202020204" pitchFamily="34" charset="0"/>
              </a:rPr>
              <a:t>juiste</a:t>
            </a:r>
            <a:r>
              <a:rPr lang="en-US" sz="1200" dirty="0">
                <a:latin typeface="Arial" panose="020B0604020202020204" pitchFamily="34" charset="0"/>
                <a:cs typeface="Arial" panose="020B0604020202020204" pitchFamily="34" charset="0"/>
              </a:rPr>
              <a:t> btw-</a:t>
            </a:r>
            <a:r>
              <a:rPr lang="en-US" sz="1200" dirty="0" err="1">
                <a:latin typeface="Arial" panose="020B0604020202020204" pitchFamily="34" charset="0"/>
                <a:cs typeface="Arial" panose="020B0604020202020204" pitchFamily="34" charset="0"/>
              </a:rPr>
              <a:t>bedrag</a:t>
            </a:r>
            <a:r>
              <a:rPr lang="en-US" sz="1200" dirty="0">
                <a:latin typeface="Arial" panose="020B0604020202020204" pitchFamily="34" charset="0"/>
                <a:cs typeface="Arial" panose="020B0604020202020204" pitchFamily="34" charset="0"/>
              </a:rPr>
              <a:t> is </a:t>
            </a:r>
            <a:r>
              <a:rPr lang="en-US" sz="1200" b="1" dirty="0" err="1">
                <a:latin typeface="Arial" panose="020B0604020202020204" pitchFamily="34" charset="0"/>
                <a:cs typeface="Arial" panose="020B0604020202020204" pitchFamily="34" charset="0"/>
              </a:rPr>
              <a:t>wel</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Geen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sprake</a:t>
            </a:r>
            <a:r>
              <a:rPr lang="en-US" sz="1200" dirty="0">
                <a:latin typeface="Arial" panose="020B0604020202020204" pitchFamily="34" charset="0"/>
                <a:cs typeface="Arial" panose="020B0604020202020204" pitchFamily="34" charset="0"/>
              </a:rPr>
              <a:t> van </a:t>
            </a:r>
            <a:r>
              <a:rPr lang="en-US" sz="1200" dirty="0" err="1">
                <a:latin typeface="Arial" panose="020B0604020202020204" pitchFamily="34" charset="0"/>
                <a:cs typeface="Arial" panose="020B0604020202020204" pitchFamily="34" charset="0"/>
              </a:rPr>
              <a:t>een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vrijwillige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verbetering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Informatie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uit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suppletie</a:t>
            </a:r>
            <a:r>
              <a:rPr lang="en-US" sz="1200" dirty="0">
                <a:latin typeface="Arial" panose="020B0604020202020204" pitchFamily="34" charset="0"/>
                <a:cs typeface="Arial" panose="020B0604020202020204" pitchFamily="34" charset="0"/>
              </a:rPr>
              <a:t> mag </a:t>
            </a:r>
            <a:r>
              <a:rPr lang="en-US" sz="1200" dirty="0" err="1">
                <a:latin typeface="Arial" panose="020B0604020202020204" pitchFamily="34" charset="0"/>
                <a:cs typeface="Arial" panose="020B0604020202020204" pitchFamily="34" charset="0"/>
              </a:rPr>
              <a:t>echter</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worden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gebruikt</a:t>
            </a:r>
            <a:r>
              <a:rPr lang="en-US" sz="1200" dirty="0">
                <a:latin typeface="Arial" panose="020B0604020202020204" pitchFamily="34" charset="0"/>
                <a:cs typeface="Arial" panose="020B0604020202020204" pitchFamily="34" charset="0"/>
              </a:rPr>
              <a:t> om </a:t>
            </a:r>
            <a:r>
              <a:rPr lang="en-US" sz="1200" dirty="0" err="1">
                <a:latin typeface="Arial" panose="020B0604020202020204" pitchFamily="34" charset="0"/>
                <a:cs typeface="Arial" panose="020B0604020202020204" pitchFamily="34" charset="0"/>
              </a:rPr>
              <a:t>boete</a:t>
            </a:r>
            <a:r>
              <a:rPr lang="en-US" sz="1200" dirty="0">
                <a:latin typeface="Arial" panose="020B0604020202020204" pitchFamily="34" charset="0"/>
                <a:cs typeface="Arial" panose="020B0604020202020204" pitchFamily="34" charset="0"/>
              </a:rPr>
              <a:t> op </a:t>
            </a:r>
            <a:r>
              <a:rPr lang="en-US" sz="1200" dirty="0" err="1">
                <a:latin typeface="Arial" panose="020B0604020202020204" pitchFamily="34" charset="0"/>
                <a:cs typeface="Arial" panose="020B0604020202020204" pitchFamily="34" charset="0"/>
              </a:rPr>
              <a:t>te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leggen</a:t>
            </a:r>
            <a:r>
              <a:rPr lang="en-US" sz="12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Vergrijpboete</a:t>
            </a:r>
            <a:r>
              <a:rPr lang="en-US" sz="1200" dirty="0">
                <a:latin typeface="Arial" panose="020B0604020202020204" pitchFamily="34" charset="0"/>
                <a:cs typeface="Arial" panose="020B0604020202020204" pitchFamily="34" charset="0"/>
              </a:rPr>
              <a:t> 67f(1)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niet-voldoen</a:t>
            </a:r>
            <a:r>
              <a:rPr lang="en-US" sz="1200" dirty="0">
                <a:latin typeface="Arial" panose="020B0604020202020204" pitchFamily="34" charset="0"/>
                <a:cs typeface="Arial" panose="020B0604020202020204" pitchFamily="34" charset="0"/>
              </a:rPr>
              <a:t> van </a:t>
            </a:r>
            <a:r>
              <a:rPr lang="en-US" sz="1200" dirty="0" err="1">
                <a:latin typeface="Arial" panose="020B0604020202020204" pitchFamily="34" charset="0"/>
                <a:cs typeface="Arial" panose="020B0604020202020204" pitchFamily="34" charset="0"/>
              </a:rPr>
              <a:t>juiste</a:t>
            </a:r>
            <a:r>
              <a:rPr lang="en-US" sz="1200" dirty="0">
                <a:latin typeface="Arial" panose="020B0604020202020204" pitchFamily="34" charset="0"/>
                <a:cs typeface="Arial" panose="020B0604020202020204" pitchFamily="34" charset="0"/>
              </a:rPr>
              <a:t> btw-</a:t>
            </a:r>
            <a:r>
              <a:rPr lang="en-US" sz="1200" dirty="0" err="1">
                <a:latin typeface="Arial" panose="020B0604020202020204" pitchFamily="34" charset="0"/>
                <a:cs typeface="Arial" panose="020B0604020202020204" pitchFamily="34" charset="0"/>
              </a:rPr>
              <a:t>bedrag</a:t>
            </a:r>
            <a:r>
              <a:rPr lang="en-US" sz="1200" dirty="0">
                <a:latin typeface="Arial" panose="020B0604020202020204" pitchFamily="34" charset="0"/>
                <a:cs typeface="Arial" panose="020B0604020202020204" pitchFamily="34" charset="0"/>
              </a:rPr>
              <a:t> is </a:t>
            </a:r>
            <a:r>
              <a:rPr lang="en-US" sz="1200" b="1" dirty="0" err="1">
                <a:latin typeface="Arial" panose="020B0604020202020204" pitchFamily="34" charset="0"/>
                <a:cs typeface="Arial" panose="020B0604020202020204" pitchFamily="34" charset="0"/>
              </a:rPr>
              <a:t>wel</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Geen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sprake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vrijwillige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verbetering</a:t>
            </a:r>
            <a:r>
              <a:rPr lang="en-US" sz="1200" dirty="0">
                <a:latin typeface="Arial" panose="020B0604020202020204" pitchFamily="34" charset="0"/>
                <a:cs typeface="Arial" panose="020B0604020202020204" pitchFamily="34" charset="0"/>
              </a:rPr>
              <a:t>, 24ba, punt 3(a)</a:t>
            </a:r>
            <a:r>
              <a:rPr lang="en-US" sz="1200" dirty="0" err="1">
                <a:latin typeface="Arial" panose="020B0604020202020204" pitchFamily="34" charset="0"/>
                <a:cs typeface="Arial" panose="020B0604020202020204" pitchFamily="34" charset="0"/>
              </a:rPr>
              <a:t>en</a:t>
            </a:r>
            <a:r>
              <a:rPr lang="en-US" sz="1200" dirty="0">
                <a:latin typeface="Arial" panose="020B0604020202020204" pitchFamily="34" charset="0"/>
                <a:cs typeface="Arial" panose="020B0604020202020204" pitchFamily="34" charset="0"/>
              </a:rPr>
              <a:t> 25, punt 8 BBBB)</a:t>
            </a:r>
          </a:p>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Verzuimboete</a:t>
            </a:r>
            <a:r>
              <a:rPr lang="en-US" sz="1200" dirty="0">
                <a:latin typeface="Arial" panose="020B0604020202020204" pitchFamily="34" charset="0"/>
                <a:cs typeface="Arial" panose="020B0604020202020204" pitchFamily="34" charset="0"/>
              </a:rPr>
              <a:t> 10a(3)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tijdig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melden</a:t>
            </a:r>
            <a:r>
              <a:rPr lang="en-US" sz="1200" dirty="0">
                <a:latin typeface="Arial" panose="020B0604020202020204" pitchFamily="34" charset="0"/>
                <a:cs typeface="Arial" panose="020B0604020202020204" pitchFamily="34" charset="0"/>
              </a:rPr>
              <a:t> is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wettelijk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in </a:t>
            </a:r>
            <a:r>
              <a:rPr lang="en-US" sz="1200" dirty="0" err="1">
                <a:latin typeface="Arial" panose="020B0604020202020204" pitchFamily="34" charset="0"/>
                <a:cs typeface="Arial" panose="020B0604020202020204" pitchFamily="34" charset="0"/>
              </a:rPr>
              <a:t>voorzien</a:t>
            </a:r>
            <a:r>
              <a:rPr lang="en-US" sz="12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err="1">
                <a:latin typeface="Arial" panose="020B0604020202020204" pitchFamily="34" charset="0"/>
                <a:cs typeface="Arial" panose="020B0604020202020204" pitchFamily="34" charset="0"/>
              </a:rPr>
              <a:t>Vergrijpboete</a:t>
            </a:r>
            <a:r>
              <a:rPr lang="en-US" sz="1200" dirty="0">
                <a:latin typeface="Arial" panose="020B0604020202020204" pitchFamily="34" charset="0"/>
                <a:cs typeface="Arial" panose="020B0604020202020204" pitchFamily="34" charset="0"/>
              </a:rPr>
              <a:t> 10a(3) AWR </a:t>
            </a:r>
            <a:r>
              <a:rPr lang="en-US" sz="1200" dirty="0" err="1">
                <a:latin typeface="Arial" panose="020B0604020202020204" pitchFamily="34" charset="0"/>
                <a:cs typeface="Arial" panose="020B0604020202020204" pitchFamily="34" charset="0"/>
              </a:rPr>
              <a:t>wegens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tijdig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melden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niet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noodzakelijkerwijs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aan</a:t>
            </a:r>
            <a:r>
              <a:rPr lang="en-US" sz="1200" dirty="0">
                <a:latin typeface="Arial" panose="020B0604020202020204" pitchFamily="34" charset="0"/>
                <a:cs typeface="Arial" panose="020B0604020202020204" pitchFamily="34" charset="0"/>
              </a:rPr>
              <a:t> de </a:t>
            </a:r>
            <a:r>
              <a:rPr lang="en-US" sz="1200" dirty="0" err="1">
                <a:latin typeface="Arial" panose="020B0604020202020204" pitchFamily="34" charset="0"/>
                <a:cs typeface="Arial" panose="020B0604020202020204" pitchFamily="34" charset="0"/>
              </a:rPr>
              <a:t>orde</a:t>
            </a:r>
            <a:r>
              <a:rPr lang="en-US" sz="1200" dirty="0">
                <a:latin typeface="Arial" panose="020B0604020202020204" pitchFamily="34" charset="0"/>
                <a:cs typeface="Arial" panose="020B0604020202020204" pitchFamily="34" charset="0"/>
              </a:rPr>
              <a:t>, maar </a:t>
            </a:r>
            <a:r>
              <a:rPr lang="en-US" sz="1200" dirty="0" err="1">
                <a:latin typeface="Arial" panose="020B0604020202020204" pitchFamily="34" charset="0"/>
                <a:cs typeface="Arial" panose="020B0604020202020204" pitchFamily="34" charset="0"/>
              </a:rPr>
              <a:t>onder</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omstandigheden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wel</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mogelijk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bijvoorbeeld</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als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belastingplichtige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tijdens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boekenonderzoek</a:t>
            </a:r>
            <a:r>
              <a:rPr lang="en-US" sz="1200" dirty="0">
                <a:latin typeface="Arial" panose="020B0604020202020204" pitchFamily="34" charset="0"/>
                <a:cs typeface="Arial" panose="020B0604020202020204" pitchFamily="34" charset="0"/>
              </a:rPr>
              <a:t> in </a:t>
            </a:r>
            <a:r>
              <a:rPr lang="en-US" sz="1200" dirty="0" err="1">
                <a:latin typeface="Arial" panose="020B0604020202020204" pitchFamily="34" charset="0"/>
                <a:cs typeface="Arial" panose="020B0604020202020204" pitchFamily="34" charset="0"/>
              </a:rPr>
              <a:t>eerste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instantie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geprobeerd</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heeft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onjuistheid</a:t>
            </a:r>
            <a:r>
              <a:rPr lang="en-US" sz="1200" dirty="0">
                <a:latin typeface="Arial" panose="020B0604020202020204" pitchFamily="34" charset="0"/>
                <a:cs typeface="Arial" panose="020B0604020202020204" pitchFamily="34" charset="0"/>
              </a:rPr>
              <a:t> of </a:t>
            </a:r>
            <a:r>
              <a:rPr lang="en-US" sz="1200" dirty="0" err="1">
                <a:latin typeface="Arial" panose="020B0604020202020204" pitchFamily="34" charset="0"/>
                <a:cs typeface="Arial" panose="020B0604020202020204" pitchFamily="34" charset="0"/>
              </a:rPr>
              <a:t>onvolledigheid</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verhullen</a:t>
            </a:r>
            <a:r>
              <a:rPr lang="en-US" sz="1200" dirty="0">
                <a:latin typeface="Arial" panose="020B0604020202020204" pitchFamily="34" charset="0"/>
                <a:cs typeface="Arial" panose="020B0604020202020204" pitchFamily="34" charset="0"/>
              </a:rPr>
              <a:t>)</a:t>
            </a:r>
            <a:endParaRPr lang="nl-NL" sz="1200" dirty="0">
              <a:latin typeface="Arial" panose="020B0604020202020204" pitchFamily="34" charset="0"/>
              <a:cs typeface="Arial" panose="020B0604020202020204" pitchFamily="34" charset="0"/>
            </a:endParaRPr>
          </a:p>
        </p:txBody>
      </p:sp>
      <p:sp>
        <p:nvSpPr>
          <p:cNvPr id="3" name="Speech Bubble: Rectangle 2">
            <a:extLst>
              <a:ext uri="{FF2B5EF4-FFF2-40B4-BE49-F238E27FC236}">
                <a16:creationId xmlns:a16="http://schemas.microsoft.com/office/drawing/2014/main" id="{A089DA73-C309-8A20-0046-FC86D0AFB207}"/>
              </a:ext>
            </a:extLst>
          </p:cNvPr>
          <p:cNvSpPr/>
          <p:nvPr/>
        </p:nvSpPr>
        <p:spPr>
          <a:xfrm>
            <a:off x="1150879" y="2908737"/>
            <a:ext cx="2160000" cy="864000"/>
          </a:xfrm>
          <a:prstGeom prst="wedgeRectCallout">
            <a:avLst>
              <a:gd name="adj1" fmla="val -3638"/>
              <a:gd name="adj2" fmla="val -138941"/>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Belastingplichtige ontdekt onjuistheid of onvolledigheid</a:t>
            </a:r>
          </a:p>
        </p:txBody>
      </p:sp>
      <p:cxnSp>
        <p:nvCxnSpPr>
          <p:cNvPr id="15" name="Straight Connector 14">
            <a:extLst>
              <a:ext uri="{FF2B5EF4-FFF2-40B4-BE49-F238E27FC236}">
                <a16:creationId xmlns:a16="http://schemas.microsoft.com/office/drawing/2014/main" id="{483E8432-1256-3ADA-9083-0EC0983D7DF6}"/>
              </a:ext>
            </a:extLst>
          </p:cNvPr>
          <p:cNvCxnSpPr>
            <a:cxnSpLocks/>
          </p:cNvCxnSpPr>
          <p:nvPr/>
        </p:nvCxnSpPr>
        <p:spPr>
          <a:xfrm>
            <a:off x="7198272" y="1852450"/>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Speech Bubble: Rectangle 18">
            <a:extLst>
              <a:ext uri="{FF2B5EF4-FFF2-40B4-BE49-F238E27FC236}">
                <a16:creationId xmlns:a16="http://schemas.microsoft.com/office/drawing/2014/main" id="{07E5313A-AD8B-7D79-FE26-3DEA3956D5FC}"/>
              </a:ext>
            </a:extLst>
          </p:cNvPr>
          <p:cNvSpPr/>
          <p:nvPr/>
        </p:nvSpPr>
        <p:spPr>
          <a:xfrm>
            <a:off x="8815552" y="2908737"/>
            <a:ext cx="2160000" cy="864000"/>
          </a:xfrm>
          <a:prstGeom prst="wedgeRectCallout">
            <a:avLst>
              <a:gd name="adj1" fmla="val 3371"/>
              <a:gd name="adj2" fmla="val -134039"/>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8 weken nadat belastingplichtige onjuistheid of onvolledigheid heeft ontdekt</a:t>
            </a:r>
          </a:p>
        </p:txBody>
      </p:sp>
      <p:sp>
        <p:nvSpPr>
          <p:cNvPr id="2" name="Speech Bubble: Rectangle 1">
            <a:extLst>
              <a:ext uri="{FF2B5EF4-FFF2-40B4-BE49-F238E27FC236}">
                <a16:creationId xmlns:a16="http://schemas.microsoft.com/office/drawing/2014/main" id="{251EE7C7-8303-8A09-0921-B2D85122F437}"/>
              </a:ext>
            </a:extLst>
          </p:cNvPr>
          <p:cNvSpPr/>
          <p:nvPr/>
        </p:nvSpPr>
        <p:spPr>
          <a:xfrm>
            <a:off x="3601583" y="2908737"/>
            <a:ext cx="2472562" cy="864000"/>
          </a:xfrm>
          <a:prstGeom prst="wedgeRectCallout">
            <a:avLst>
              <a:gd name="adj1" fmla="val -8739"/>
              <a:gd name="adj2" fmla="val -137116"/>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Belastingplichtige wist of had kunnen vermoeden dat belastindienst onvolledigheid of onjuistheid bekend is of zal worden</a:t>
            </a:r>
          </a:p>
        </p:txBody>
      </p:sp>
      <p:cxnSp>
        <p:nvCxnSpPr>
          <p:cNvPr id="6" name="Straight Connector 5">
            <a:extLst>
              <a:ext uri="{FF2B5EF4-FFF2-40B4-BE49-F238E27FC236}">
                <a16:creationId xmlns:a16="http://schemas.microsoft.com/office/drawing/2014/main" id="{29AA7BFE-EFA3-0D86-4932-D4F8EA549092}"/>
              </a:ext>
            </a:extLst>
          </p:cNvPr>
          <p:cNvCxnSpPr>
            <a:cxnSpLocks/>
          </p:cNvCxnSpPr>
          <p:nvPr/>
        </p:nvCxnSpPr>
        <p:spPr>
          <a:xfrm>
            <a:off x="4629807" y="1862962"/>
            <a:ext cx="0" cy="599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9" name="Speech Bubble: Rectangle 8">
            <a:extLst>
              <a:ext uri="{FF2B5EF4-FFF2-40B4-BE49-F238E27FC236}">
                <a16:creationId xmlns:a16="http://schemas.microsoft.com/office/drawing/2014/main" id="{C9A33E8A-AF73-8DB3-C259-D9718F6734DF}"/>
              </a:ext>
            </a:extLst>
          </p:cNvPr>
          <p:cNvSpPr/>
          <p:nvPr/>
        </p:nvSpPr>
        <p:spPr>
          <a:xfrm>
            <a:off x="6364849" y="2908737"/>
            <a:ext cx="2160000" cy="864000"/>
          </a:xfrm>
          <a:prstGeom prst="wedgeRectCallout">
            <a:avLst>
              <a:gd name="adj1" fmla="val -11592"/>
              <a:gd name="adj2" fmla="val -136777"/>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r>
              <a:rPr lang="nl-NL" sz="1200" dirty="0">
                <a:solidFill>
                  <a:sysClr val="windowText" lastClr="000000"/>
                </a:solidFill>
                <a:latin typeface="Arial" panose="020B0604020202020204" pitchFamily="34" charset="0"/>
                <a:cs typeface="Arial" panose="020B0604020202020204" pitchFamily="34" charset="0"/>
              </a:rPr>
              <a:t>Suppletie</a:t>
            </a:r>
          </a:p>
        </p:txBody>
      </p:sp>
      <p:sp>
        <p:nvSpPr>
          <p:cNvPr id="10" name="Oval 9">
            <a:extLst>
              <a:ext uri="{FF2B5EF4-FFF2-40B4-BE49-F238E27FC236}">
                <a16:creationId xmlns:a16="http://schemas.microsoft.com/office/drawing/2014/main" id="{11B4247E-7276-B00F-C417-46650A0FA0E3}"/>
              </a:ext>
            </a:extLst>
          </p:cNvPr>
          <p:cNvSpPr/>
          <p:nvPr/>
        </p:nvSpPr>
        <p:spPr>
          <a:xfrm>
            <a:off x="11106807" y="307429"/>
            <a:ext cx="620114" cy="646385"/>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panose="020B0604020202020204" pitchFamily="34" charset="0"/>
                <a:cs typeface="Arial" panose="020B0604020202020204" pitchFamily="34" charset="0"/>
              </a:rPr>
              <a:t>3</a:t>
            </a:r>
            <a:endParaRPr lang="nl-NL"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1598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606</TotalTime>
  <Words>2383</Words>
  <Application>Microsoft Office PowerPoint</Application>
  <PresentationFormat>Widescreen</PresentationFormat>
  <Paragraphs>88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Juridisch kader</vt:lpstr>
      <vt:lpstr>Juridisch kader</vt:lpstr>
      <vt:lpstr>Juridisch kader</vt:lpstr>
      <vt:lpstr>Juridisch kader</vt:lpstr>
      <vt:lpstr>Juridisch kader</vt:lpstr>
      <vt:lpstr>PowerPoint Presentation</vt:lpstr>
      <vt:lpstr>PowerPoint Presentation</vt:lpstr>
      <vt:lpstr>PowerPoint Presentation</vt:lpstr>
    </vt:vector>
  </TitlesOfParts>
  <Company>PricewaterhouseCoopers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 van Doesum (NL)</dc:creator>
  <cp:lastModifiedBy>Ad van Doesum (NL)</cp:lastModifiedBy>
  <cp:revision>11</cp:revision>
  <dcterms:created xsi:type="dcterms:W3CDTF">2025-01-20T10:39:02Z</dcterms:created>
  <dcterms:modified xsi:type="dcterms:W3CDTF">2025-01-21T14:35:52Z</dcterms:modified>
</cp:coreProperties>
</file>